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>
      <p:cViewPr varScale="1">
        <p:scale>
          <a:sx n="117" d="100"/>
          <a:sy n="117" d="100"/>
        </p:scale>
        <p:origin x="3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1970240"/>
            <a:ext cx="10437812" cy="3211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5825" y="1971234"/>
            <a:ext cx="1602996" cy="14426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09600"/>
            <a:ext cx="10438130" cy="1368425"/>
          </a:xfrm>
          <a:custGeom>
            <a:avLst/>
            <a:gdLst/>
            <a:ahLst/>
            <a:cxnLst/>
            <a:rect l="l" t="t" r="r" b="b"/>
            <a:pathLst>
              <a:path w="10438130" h="1368425">
                <a:moveTo>
                  <a:pt x="10437811" y="1368197"/>
                </a:moveTo>
                <a:lnTo>
                  <a:pt x="0" y="1368197"/>
                </a:lnTo>
                <a:lnTo>
                  <a:pt x="0" y="0"/>
                </a:lnTo>
                <a:lnTo>
                  <a:pt x="10437811" y="0"/>
                </a:lnTo>
                <a:lnTo>
                  <a:pt x="10437811" y="13681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585827" y="609600"/>
            <a:ext cx="1603375" cy="1368425"/>
          </a:xfrm>
          <a:custGeom>
            <a:avLst/>
            <a:gdLst/>
            <a:ahLst/>
            <a:cxnLst/>
            <a:rect l="l" t="t" r="r" b="b"/>
            <a:pathLst>
              <a:path w="1603375" h="1368425">
                <a:moveTo>
                  <a:pt x="1602996" y="1368197"/>
                </a:moveTo>
                <a:lnTo>
                  <a:pt x="0" y="1368197"/>
                </a:lnTo>
                <a:lnTo>
                  <a:pt x="0" y="0"/>
                </a:lnTo>
                <a:lnTo>
                  <a:pt x="1602996" y="0"/>
                </a:lnTo>
                <a:lnTo>
                  <a:pt x="1602996" y="1368197"/>
                </a:lnTo>
                <a:close/>
              </a:path>
            </a:pathLst>
          </a:custGeom>
          <a:solidFill>
            <a:srgbClr val="F09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6028" y="647234"/>
            <a:ext cx="10379943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3493" y="1954126"/>
            <a:ext cx="10925013" cy="259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search?q=how%2Bto%2Buse%2Bdifferential%2Bcalculus%2Bin%2Bvideo%2Bgames&amp;client=safari&amp;chan" TargetMode="External"/><Relationship Id="rId5" Type="http://schemas.openxmlformats.org/officeDocument/2006/relationships/hyperlink" Target="http://www.youtube.com/results?search_query=application%2Bof%2Bvedio%2Bgames%2Bsome%2Bexample" TargetMode="External"/><Relationship Id="rId4" Type="http://schemas.openxmlformats.org/officeDocument/2006/relationships/hyperlink" Target="http://www.google.com/search?q=application%2Bof%2Bcalculus%2Bin%2Bvideo%2Bgames&amp;client=safari&amp;channel=mac_b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4242851"/>
              <a:ext cx="8968083" cy="27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715" y="4243845"/>
              <a:ext cx="3077108" cy="2769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590077"/>
              <a:ext cx="8968105" cy="1660525"/>
            </a:xfrm>
            <a:custGeom>
              <a:avLst/>
              <a:gdLst/>
              <a:ahLst/>
              <a:cxnLst/>
              <a:rect l="l" t="t" r="r" b="b"/>
              <a:pathLst>
                <a:path w="8968105" h="1660525">
                  <a:moveTo>
                    <a:pt x="8968084" y="1660331"/>
                  </a:moveTo>
                  <a:lnTo>
                    <a:pt x="0" y="1660331"/>
                  </a:lnTo>
                  <a:lnTo>
                    <a:pt x="0" y="0"/>
                  </a:lnTo>
                  <a:lnTo>
                    <a:pt x="8968084" y="0"/>
                  </a:lnTo>
                  <a:lnTo>
                    <a:pt x="8968084" y="1660331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11715" y="2590077"/>
              <a:ext cx="3077210" cy="1660525"/>
            </a:xfrm>
            <a:custGeom>
              <a:avLst/>
              <a:gdLst/>
              <a:ahLst/>
              <a:cxnLst/>
              <a:rect l="l" t="t" r="r" b="b"/>
              <a:pathLst>
                <a:path w="3077209" h="1660525">
                  <a:moveTo>
                    <a:pt x="3077109" y="1660331"/>
                  </a:moveTo>
                  <a:lnTo>
                    <a:pt x="0" y="1660331"/>
                  </a:lnTo>
                  <a:lnTo>
                    <a:pt x="0" y="0"/>
                  </a:lnTo>
                  <a:lnTo>
                    <a:pt x="3077109" y="0"/>
                  </a:lnTo>
                  <a:lnTo>
                    <a:pt x="3077109" y="1660331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3488" y="9"/>
              <a:ext cx="8668511" cy="68579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025" y="2005368"/>
            <a:ext cx="3483610" cy="27324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836294" marR="29845" indent="-640715">
              <a:lnSpc>
                <a:spcPts val="5180"/>
              </a:lnSpc>
              <a:spcBef>
                <a:spcPts val="755"/>
              </a:spcBef>
            </a:pPr>
            <a:r>
              <a:rPr sz="4800" spc="-5" dirty="0">
                <a:solidFill>
                  <a:srgbClr val="FFFFFF"/>
                </a:solidFill>
                <a:latin typeface="Trebuchet MS"/>
                <a:cs typeface="Trebuchet MS"/>
              </a:rPr>
              <a:t>Welcome</a:t>
            </a:r>
            <a:r>
              <a:rPr sz="4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800" spc="-1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4800">
              <a:latin typeface="Trebuchet MS"/>
              <a:cs typeface="Trebuchet MS"/>
            </a:endParaRPr>
          </a:p>
          <a:p>
            <a:pPr marL="746125" marR="5080" indent="-734060">
              <a:lnSpc>
                <a:spcPts val="5180"/>
              </a:lnSpc>
              <a:spcBef>
                <a:spcPts val="5"/>
              </a:spcBef>
            </a:pPr>
            <a:r>
              <a:rPr sz="4800" spc="-5" dirty="0">
                <a:solidFill>
                  <a:srgbClr val="FFFFFF"/>
                </a:solidFill>
                <a:latin typeface="Trebuchet MS"/>
                <a:cs typeface="Trebuchet MS"/>
              </a:rPr>
              <a:t>presentation  MAT-101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561" y="997124"/>
            <a:ext cx="9561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rebuchet MS"/>
                <a:cs typeface="Trebuchet MS"/>
              </a:rPr>
              <a:t>In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video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games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calculus</a:t>
            </a:r>
            <a:r>
              <a:rPr b="1" spc="-20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might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help</a:t>
            </a:r>
            <a:r>
              <a:rPr b="1" spc="-10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us</a:t>
            </a:r>
            <a:r>
              <a:rPr b="1" spc="-15" dirty="0">
                <a:latin typeface="Trebuchet MS"/>
                <a:cs typeface="Trebuchet MS"/>
              </a:rPr>
              <a:t> </a:t>
            </a:r>
            <a:r>
              <a:rPr b="1" spc="-5" dirty="0">
                <a:latin typeface="Trebuchet MS"/>
                <a:cs typeface="Trebuchet MS"/>
              </a:rPr>
              <a:t>like….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0955" y="2551220"/>
            <a:ext cx="6135370" cy="3071495"/>
            <a:chOff x="690955" y="2551220"/>
            <a:chExt cx="6135370" cy="3071495"/>
          </a:xfrm>
        </p:grpSpPr>
        <p:sp>
          <p:nvSpPr>
            <p:cNvPr id="4" name="object 4"/>
            <p:cNvSpPr/>
            <p:nvPr/>
          </p:nvSpPr>
          <p:spPr>
            <a:xfrm>
              <a:off x="690955" y="2551220"/>
              <a:ext cx="1231900" cy="1231900"/>
            </a:xfrm>
            <a:custGeom>
              <a:avLst/>
              <a:gdLst/>
              <a:ahLst/>
              <a:cxnLst/>
              <a:rect l="l" t="t" r="r" b="b"/>
              <a:pathLst>
                <a:path w="1231900" h="1231900">
                  <a:moveTo>
                    <a:pt x="615719" y="1231439"/>
                  </a:moveTo>
                  <a:lnTo>
                    <a:pt x="567601" y="1229587"/>
                  </a:lnTo>
                  <a:lnTo>
                    <a:pt x="520496" y="1224121"/>
                  </a:lnTo>
                  <a:lnTo>
                    <a:pt x="474541" y="1215178"/>
                  </a:lnTo>
                  <a:lnTo>
                    <a:pt x="429872" y="1202895"/>
                  </a:lnTo>
                  <a:lnTo>
                    <a:pt x="386626" y="1187409"/>
                  </a:lnTo>
                  <a:lnTo>
                    <a:pt x="344941" y="1168857"/>
                  </a:lnTo>
                  <a:lnTo>
                    <a:pt x="304954" y="1147376"/>
                  </a:lnTo>
                  <a:lnTo>
                    <a:pt x="266800" y="1123102"/>
                  </a:lnTo>
                  <a:lnTo>
                    <a:pt x="230618" y="1096173"/>
                  </a:lnTo>
                  <a:lnTo>
                    <a:pt x="196544" y="1066725"/>
                  </a:lnTo>
                  <a:lnTo>
                    <a:pt x="164714" y="1034895"/>
                  </a:lnTo>
                  <a:lnTo>
                    <a:pt x="135266" y="1000821"/>
                  </a:lnTo>
                  <a:lnTo>
                    <a:pt x="108337" y="964638"/>
                  </a:lnTo>
                  <a:lnTo>
                    <a:pt x="84063" y="926485"/>
                  </a:lnTo>
                  <a:lnTo>
                    <a:pt x="62582" y="886497"/>
                  </a:lnTo>
                  <a:lnTo>
                    <a:pt x="44030" y="844813"/>
                  </a:lnTo>
                  <a:lnTo>
                    <a:pt x="28544" y="801567"/>
                  </a:lnTo>
                  <a:lnTo>
                    <a:pt x="16261" y="756898"/>
                  </a:lnTo>
                  <a:lnTo>
                    <a:pt x="7318" y="710943"/>
                  </a:lnTo>
                  <a:lnTo>
                    <a:pt x="1852" y="663838"/>
                  </a:lnTo>
                  <a:lnTo>
                    <a:pt x="0" y="615719"/>
                  </a:lnTo>
                  <a:lnTo>
                    <a:pt x="1852" y="567601"/>
                  </a:lnTo>
                  <a:lnTo>
                    <a:pt x="7318" y="520496"/>
                  </a:lnTo>
                  <a:lnTo>
                    <a:pt x="16261" y="474541"/>
                  </a:lnTo>
                  <a:lnTo>
                    <a:pt x="28544" y="429872"/>
                  </a:lnTo>
                  <a:lnTo>
                    <a:pt x="44030" y="386626"/>
                  </a:lnTo>
                  <a:lnTo>
                    <a:pt x="62582" y="344941"/>
                  </a:lnTo>
                  <a:lnTo>
                    <a:pt x="84063" y="304954"/>
                  </a:lnTo>
                  <a:lnTo>
                    <a:pt x="108337" y="266800"/>
                  </a:lnTo>
                  <a:lnTo>
                    <a:pt x="135266" y="230618"/>
                  </a:lnTo>
                  <a:lnTo>
                    <a:pt x="164714" y="196544"/>
                  </a:lnTo>
                  <a:lnTo>
                    <a:pt x="196544" y="164714"/>
                  </a:lnTo>
                  <a:lnTo>
                    <a:pt x="230618" y="135266"/>
                  </a:lnTo>
                  <a:lnTo>
                    <a:pt x="266800" y="108337"/>
                  </a:lnTo>
                  <a:lnTo>
                    <a:pt x="304954" y="84063"/>
                  </a:lnTo>
                  <a:lnTo>
                    <a:pt x="344941" y="62582"/>
                  </a:lnTo>
                  <a:lnTo>
                    <a:pt x="386626" y="44030"/>
                  </a:lnTo>
                  <a:lnTo>
                    <a:pt x="429872" y="28544"/>
                  </a:lnTo>
                  <a:lnTo>
                    <a:pt x="474541" y="16261"/>
                  </a:lnTo>
                  <a:lnTo>
                    <a:pt x="520496" y="7318"/>
                  </a:lnTo>
                  <a:lnTo>
                    <a:pt x="567601" y="1852"/>
                  </a:lnTo>
                  <a:lnTo>
                    <a:pt x="615719" y="0"/>
                  </a:lnTo>
                  <a:lnTo>
                    <a:pt x="664474" y="1931"/>
                  </a:lnTo>
                  <a:lnTo>
                    <a:pt x="712621" y="7670"/>
                  </a:lnTo>
                  <a:lnTo>
                    <a:pt x="759953" y="17129"/>
                  </a:lnTo>
                  <a:lnTo>
                    <a:pt x="806263" y="30224"/>
                  </a:lnTo>
                  <a:lnTo>
                    <a:pt x="851345" y="46868"/>
                  </a:lnTo>
                  <a:lnTo>
                    <a:pt x="894993" y="66977"/>
                  </a:lnTo>
                  <a:lnTo>
                    <a:pt x="936999" y="90464"/>
                  </a:lnTo>
                  <a:lnTo>
                    <a:pt x="977156" y="117244"/>
                  </a:lnTo>
                  <a:lnTo>
                    <a:pt x="1015259" y="147231"/>
                  </a:lnTo>
                  <a:lnTo>
                    <a:pt x="1051099" y="180340"/>
                  </a:lnTo>
                  <a:lnTo>
                    <a:pt x="1084208" y="216180"/>
                  </a:lnTo>
                  <a:lnTo>
                    <a:pt x="1114195" y="254283"/>
                  </a:lnTo>
                  <a:lnTo>
                    <a:pt x="1140975" y="294440"/>
                  </a:lnTo>
                  <a:lnTo>
                    <a:pt x="1164462" y="336446"/>
                  </a:lnTo>
                  <a:lnTo>
                    <a:pt x="1184571" y="380094"/>
                  </a:lnTo>
                  <a:lnTo>
                    <a:pt x="1201215" y="425176"/>
                  </a:lnTo>
                  <a:lnTo>
                    <a:pt x="1214310" y="471486"/>
                  </a:lnTo>
                  <a:lnTo>
                    <a:pt x="1223769" y="518818"/>
                  </a:lnTo>
                  <a:lnTo>
                    <a:pt x="1229508" y="566965"/>
                  </a:lnTo>
                  <a:lnTo>
                    <a:pt x="1231439" y="615719"/>
                  </a:lnTo>
                  <a:lnTo>
                    <a:pt x="1229587" y="663838"/>
                  </a:lnTo>
                  <a:lnTo>
                    <a:pt x="1224121" y="710943"/>
                  </a:lnTo>
                  <a:lnTo>
                    <a:pt x="1215178" y="756898"/>
                  </a:lnTo>
                  <a:lnTo>
                    <a:pt x="1202895" y="801567"/>
                  </a:lnTo>
                  <a:lnTo>
                    <a:pt x="1187409" y="844813"/>
                  </a:lnTo>
                  <a:lnTo>
                    <a:pt x="1168857" y="886497"/>
                  </a:lnTo>
                  <a:lnTo>
                    <a:pt x="1147376" y="926485"/>
                  </a:lnTo>
                  <a:lnTo>
                    <a:pt x="1123102" y="964638"/>
                  </a:lnTo>
                  <a:lnTo>
                    <a:pt x="1096173" y="1000821"/>
                  </a:lnTo>
                  <a:lnTo>
                    <a:pt x="1066725" y="1034895"/>
                  </a:lnTo>
                  <a:lnTo>
                    <a:pt x="1034895" y="1066725"/>
                  </a:lnTo>
                  <a:lnTo>
                    <a:pt x="1000821" y="1096173"/>
                  </a:lnTo>
                  <a:lnTo>
                    <a:pt x="964639" y="1123102"/>
                  </a:lnTo>
                  <a:lnTo>
                    <a:pt x="926485" y="1147376"/>
                  </a:lnTo>
                  <a:lnTo>
                    <a:pt x="886498" y="1168857"/>
                  </a:lnTo>
                  <a:lnTo>
                    <a:pt x="844813" y="1187409"/>
                  </a:lnTo>
                  <a:lnTo>
                    <a:pt x="801567" y="1202895"/>
                  </a:lnTo>
                  <a:lnTo>
                    <a:pt x="756898" y="1215178"/>
                  </a:lnTo>
                  <a:lnTo>
                    <a:pt x="710943" y="1224121"/>
                  </a:lnTo>
                  <a:lnTo>
                    <a:pt x="663838" y="1229587"/>
                  </a:lnTo>
                  <a:lnTo>
                    <a:pt x="615719" y="1231439"/>
                  </a:lnTo>
                  <a:close/>
                </a:path>
              </a:pathLst>
            </a:custGeom>
            <a:solidFill>
              <a:srgbClr val="C1B5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557" y="2809823"/>
              <a:ext cx="714234" cy="7142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94727" y="2551220"/>
              <a:ext cx="1231900" cy="1231900"/>
            </a:xfrm>
            <a:custGeom>
              <a:avLst/>
              <a:gdLst/>
              <a:ahLst/>
              <a:cxnLst/>
              <a:rect l="l" t="t" r="r" b="b"/>
              <a:pathLst>
                <a:path w="1231900" h="1231900">
                  <a:moveTo>
                    <a:pt x="615719" y="1231439"/>
                  </a:moveTo>
                  <a:lnTo>
                    <a:pt x="567601" y="1229587"/>
                  </a:lnTo>
                  <a:lnTo>
                    <a:pt x="520496" y="1224121"/>
                  </a:lnTo>
                  <a:lnTo>
                    <a:pt x="474541" y="1215178"/>
                  </a:lnTo>
                  <a:lnTo>
                    <a:pt x="429872" y="1202895"/>
                  </a:lnTo>
                  <a:lnTo>
                    <a:pt x="386626" y="1187409"/>
                  </a:lnTo>
                  <a:lnTo>
                    <a:pt x="344941" y="1168857"/>
                  </a:lnTo>
                  <a:lnTo>
                    <a:pt x="304954" y="1147376"/>
                  </a:lnTo>
                  <a:lnTo>
                    <a:pt x="266800" y="1123102"/>
                  </a:lnTo>
                  <a:lnTo>
                    <a:pt x="230618" y="1096173"/>
                  </a:lnTo>
                  <a:lnTo>
                    <a:pt x="196544" y="1066725"/>
                  </a:lnTo>
                  <a:lnTo>
                    <a:pt x="164714" y="1034895"/>
                  </a:lnTo>
                  <a:lnTo>
                    <a:pt x="135266" y="1000821"/>
                  </a:lnTo>
                  <a:lnTo>
                    <a:pt x="108337" y="964638"/>
                  </a:lnTo>
                  <a:lnTo>
                    <a:pt x="84063" y="926485"/>
                  </a:lnTo>
                  <a:lnTo>
                    <a:pt x="62582" y="886497"/>
                  </a:lnTo>
                  <a:lnTo>
                    <a:pt x="44030" y="844813"/>
                  </a:lnTo>
                  <a:lnTo>
                    <a:pt x="28544" y="801567"/>
                  </a:lnTo>
                  <a:lnTo>
                    <a:pt x="16261" y="756898"/>
                  </a:lnTo>
                  <a:lnTo>
                    <a:pt x="7318" y="710943"/>
                  </a:lnTo>
                  <a:lnTo>
                    <a:pt x="1852" y="663838"/>
                  </a:lnTo>
                  <a:lnTo>
                    <a:pt x="0" y="615719"/>
                  </a:lnTo>
                  <a:lnTo>
                    <a:pt x="1852" y="567601"/>
                  </a:lnTo>
                  <a:lnTo>
                    <a:pt x="7318" y="520496"/>
                  </a:lnTo>
                  <a:lnTo>
                    <a:pt x="16261" y="474541"/>
                  </a:lnTo>
                  <a:lnTo>
                    <a:pt x="28544" y="429872"/>
                  </a:lnTo>
                  <a:lnTo>
                    <a:pt x="44030" y="386626"/>
                  </a:lnTo>
                  <a:lnTo>
                    <a:pt x="62582" y="344941"/>
                  </a:lnTo>
                  <a:lnTo>
                    <a:pt x="84063" y="304954"/>
                  </a:lnTo>
                  <a:lnTo>
                    <a:pt x="108337" y="266800"/>
                  </a:lnTo>
                  <a:lnTo>
                    <a:pt x="135266" y="230618"/>
                  </a:lnTo>
                  <a:lnTo>
                    <a:pt x="164714" y="196544"/>
                  </a:lnTo>
                  <a:lnTo>
                    <a:pt x="196544" y="164714"/>
                  </a:lnTo>
                  <a:lnTo>
                    <a:pt x="230618" y="135266"/>
                  </a:lnTo>
                  <a:lnTo>
                    <a:pt x="266800" y="108337"/>
                  </a:lnTo>
                  <a:lnTo>
                    <a:pt x="304954" y="84063"/>
                  </a:lnTo>
                  <a:lnTo>
                    <a:pt x="344941" y="62582"/>
                  </a:lnTo>
                  <a:lnTo>
                    <a:pt x="386626" y="44030"/>
                  </a:lnTo>
                  <a:lnTo>
                    <a:pt x="429872" y="28544"/>
                  </a:lnTo>
                  <a:lnTo>
                    <a:pt x="474541" y="16261"/>
                  </a:lnTo>
                  <a:lnTo>
                    <a:pt x="520496" y="7318"/>
                  </a:lnTo>
                  <a:lnTo>
                    <a:pt x="567601" y="1852"/>
                  </a:lnTo>
                  <a:lnTo>
                    <a:pt x="615719" y="0"/>
                  </a:lnTo>
                  <a:lnTo>
                    <a:pt x="664474" y="1931"/>
                  </a:lnTo>
                  <a:lnTo>
                    <a:pt x="712621" y="7670"/>
                  </a:lnTo>
                  <a:lnTo>
                    <a:pt x="759953" y="17129"/>
                  </a:lnTo>
                  <a:lnTo>
                    <a:pt x="806263" y="30224"/>
                  </a:lnTo>
                  <a:lnTo>
                    <a:pt x="851345" y="46868"/>
                  </a:lnTo>
                  <a:lnTo>
                    <a:pt x="894993" y="66977"/>
                  </a:lnTo>
                  <a:lnTo>
                    <a:pt x="936998" y="90464"/>
                  </a:lnTo>
                  <a:lnTo>
                    <a:pt x="977156" y="117244"/>
                  </a:lnTo>
                  <a:lnTo>
                    <a:pt x="1015258" y="147231"/>
                  </a:lnTo>
                  <a:lnTo>
                    <a:pt x="1051099" y="180340"/>
                  </a:lnTo>
                  <a:lnTo>
                    <a:pt x="1084208" y="216180"/>
                  </a:lnTo>
                  <a:lnTo>
                    <a:pt x="1114195" y="254283"/>
                  </a:lnTo>
                  <a:lnTo>
                    <a:pt x="1140975" y="294440"/>
                  </a:lnTo>
                  <a:lnTo>
                    <a:pt x="1164462" y="336446"/>
                  </a:lnTo>
                  <a:lnTo>
                    <a:pt x="1184571" y="380094"/>
                  </a:lnTo>
                  <a:lnTo>
                    <a:pt x="1201215" y="425176"/>
                  </a:lnTo>
                  <a:lnTo>
                    <a:pt x="1214310" y="471486"/>
                  </a:lnTo>
                  <a:lnTo>
                    <a:pt x="1223770" y="518818"/>
                  </a:lnTo>
                  <a:lnTo>
                    <a:pt x="1229508" y="566965"/>
                  </a:lnTo>
                  <a:lnTo>
                    <a:pt x="1231440" y="615719"/>
                  </a:lnTo>
                  <a:lnTo>
                    <a:pt x="1229588" y="663838"/>
                  </a:lnTo>
                  <a:lnTo>
                    <a:pt x="1224121" y="710943"/>
                  </a:lnTo>
                  <a:lnTo>
                    <a:pt x="1215178" y="756898"/>
                  </a:lnTo>
                  <a:lnTo>
                    <a:pt x="1202895" y="801567"/>
                  </a:lnTo>
                  <a:lnTo>
                    <a:pt x="1187409" y="844813"/>
                  </a:lnTo>
                  <a:lnTo>
                    <a:pt x="1168857" y="886497"/>
                  </a:lnTo>
                  <a:lnTo>
                    <a:pt x="1147376" y="926485"/>
                  </a:lnTo>
                  <a:lnTo>
                    <a:pt x="1123102" y="964638"/>
                  </a:lnTo>
                  <a:lnTo>
                    <a:pt x="1096173" y="1000821"/>
                  </a:lnTo>
                  <a:lnTo>
                    <a:pt x="1066725" y="1034895"/>
                  </a:lnTo>
                  <a:lnTo>
                    <a:pt x="1034895" y="1066725"/>
                  </a:lnTo>
                  <a:lnTo>
                    <a:pt x="1000821" y="1096173"/>
                  </a:lnTo>
                  <a:lnTo>
                    <a:pt x="964639" y="1123102"/>
                  </a:lnTo>
                  <a:lnTo>
                    <a:pt x="926485" y="1147376"/>
                  </a:lnTo>
                  <a:lnTo>
                    <a:pt x="886498" y="1168857"/>
                  </a:lnTo>
                  <a:lnTo>
                    <a:pt x="844813" y="1187409"/>
                  </a:lnTo>
                  <a:lnTo>
                    <a:pt x="801567" y="1202895"/>
                  </a:lnTo>
                  <a:lnTo>
                    <a:pt x="756898" y="1215178"/>
                  </a:lnTo>
                  <a:lnTo>
                    <a:pt x="710943" y="1224121"/>
                  </a:lnTo>
                  <a:lnTo>
                    <a:pt x="663838" y="1229587"/>
                  </a:lnTo>
                  <a:lnTo>
                    <a:pt x="615719" y="1231439"/>
                  </a:lnTo>
                  <a:close/>
                </a:path>
              </a:pathLst>
            </a:custGeom>
            <a:solidFill>
              <a:srgbClr val="4BA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3329" y="2809823"/>
              <a:ext cx="714234" cy="7142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0955" y="4391182"/>
              <a:ext cx="1231900" cy="1231900"/>
            </a:xfrm>
            <a:custGeom>
              <a:avLst/>
              <a:gdLst/>
              <a:ahLst/>
              <a:cxnLst/>
              <a:rect l="l" t="t" r="r" b="b"/>
              <a:pathLst>
                <a:path w="1231900" h="1231900">
                  <a:moveTo>
                    <a:pt x="615719" y="1231440"/>
                  </a:moveTo>
                  <a:lnTo>
                    <a:pt x="567601" y="1229587"/>
                  </a:lnTo>
                  <a:lnTo>
                    <a:pt x="520496" y="1224121"/>
                  </a:lnTo>
                  <a:lnTo>
                    <a:pt x="474541" y="1215178"/>
                  </a:lnTo>
                  <a:lnTo>
                    <a:pt x="429872" y="1202895"/>
                  </a:lnTo>
                  <a:lnTo>
                    <a:pt x="386626" y="1187409"/>
                  </a:lnTo>
                  <a:lnTo>
                    <a:pt x="344941" y="1168857"/>
                  </a:lnTo>
                  <a:lnTo>
                    <a:pt x="304954" y="1147376"/>
                  </a:lnTo>
                  <a:lnTo>
                    <a:pt x="266800" y="1123102"/>
                  </a:lnTo>
                  <a:lnTo>
                    <a:pt x="230618" y="1096173"/>
                  </a:lnTo>
                  <a:lnTo>
                    <a:pt x="196544" y="1066725"/>
                  </a:lnTo>
                  <a:lnTo>
                    <a:pt x="164714" y="1034896"/>
                  </a:lnTo>
                  <a:lnTo>
                    <a:pt x="135266" y="1000821"/>
                  </a:lnTo>
                  <a:lnTo>
                    <a:pt x="108337" y="964639"/>
                  </a:lnTo>
                  <a:lnTo>
                    <a:pt x="84063" y="926485"/>
                  </a:lnTo>
                  <a:lnTo>
                    <a:pt x="62582" y="886498"/>
                  </a:lnTo>
                  <a:lnTo>
                    <a:pt x="44030" y="844813"/>
                  </a:lnTo>
                  <a:lnTo>
                    <a:pt x="28544" y="801568"/>
                  </a:lnTo>
                  <a:lnTo>
                    <a:pt x="16261" y="756899"/>
                  </a:lnTo>
                  <a:lnTo>
                    <a:pt x="7318" y="710943"/>
                  </a:lnTo>
                  <a:lnTo>
                    <a:pt x="1852" y="663838"/>
                  </a:lnTo>
                  <a:lnTo>
                    <a:pt x="0" y="615720"/>
                  </a:lnTo>
                  <a:lnTo>
                    <a:pt x="1852" y="567602"/>
                  </a:lnTo>
                  <a:lnTo>
                    <a:pt x="7318" y="520496"/>
                  </a:lnTo>
                  <a:lnTo>
                    <a:pt x="16261" y="474541"/>
                  </a:lnTo>
                  <a:lnTo>
                    <a:pt x="28544" y="429872"/>
                  </a:lnTo>
                  <a:lnTo>
                    <a:pt x="44030" y="386627"/>
                  </a:lnTo>
                  <a:lnTo>
                    <a:pt x="62582" y="344942"/>
                  </a:lnTo>
                  <a:lnTo>
                    <a:pt x="84063" y="304954"/>
                  </a:lnTo>
                  <a:lnTo>
                    <a:pt x="108337" y="266801"/>
                  </a:lnTo>
                  <a:lnTo>
                    <a:pt x="135266" y="230618"/>
                  </a:lnTo>
                  <a:lnTo>
                    <a:pt x="164714" y="196544"/>
                  </a:lnTo>
                  <a:lnTo>
                    <a:pt x="196544" y="164714"/>
                  </a:lnTo>
                  <a:lnTo>
                    <a:pt x="230618" y="135266"/>
                  </a:lnTo>
                  <a:lnTo>
                    <a:pt x="266800" y="108337"/>
                  </a:lnTo>
                  <a:lnTo>
                    <a:pt x="304954" y="84063"/>
                  </a:lnTo>
                  <a:lnTo>
                    <a:pt x="344941" y="62582"/>
                  </a:lnTo>
                  <a:lnTo>
                    <a:pt x="386626" y="44030"/>
                  </a:lnTo>
                  <a:lnTo>
                    <a:pt x="429872" y="28544"/>
                  </a:lnTo>
                  <a:lnTo>
                    <a:pt x="474541" y="16261"/>
                  </a:lnTo>
                  <a:lnTo>
                    <a:pt x="520496" y="7318"/>
                  </a:lnTo>
                  <a:lnTo>
                    <a:pt x="567601" y="1852"/>
                  </a:lnTo>
                  <a:lnTo>
                    <a:pt x="615719" y="0"/>
                  </a:lnTo>
                  <a:lnTo>
                    <a:pt x="664474" y="1931"/>
                  </a:lnTo>
                  <a:lnTo>
                    <a:pt x="712621" y="7670"/>
                  </a:lnTo>
                  <a:lnTo>
                    <a:pt x="759953" y="17129"/>
                  </a:lnTo>
                  <a:lnTo>
                    <a:pt x="806263" y="30224"/>
                  </a:lnTo>
                  <a:lnTo>
                    <a:pt x="851345" y="46868"/>
                  </a:lnTo>
                  <a:lnTo>
                    <a:pt x="894993" y="66977"/>
                  </a:lnTo>
                  <a:lnTo>
                    <a:pt x="936999" y="90464"/>
                  </a:lnTo>
                  <a:lnTo>
                    <a:pt x="977156" y="117244"/>
                  </a:lnTo>
                  <a:lnTo>
                    <a:pt x="1015259" y="147231"/>
                  </a:lnTo>
                  <a:lnTo>
                    <a:pt x="1051099" y="180340"/>
                  </a:lnTo>
                  <a:lnTo>
                    <a:pt x="1084208" y="216181"/>
                  </a:lnTo>
                  <a:lnTo>
                    <a:pt x="1114195" y="254283"/>
                  </a:lnTo>
                  <a:lnTo>
                    <a:pt x="1140975" y="294441"/>
                  </a:lnTo>
                  <a:lnTo>
                    <a:pt x="1164462" y="336446"/>
                  </a:lnTo>
                  <a:lnTo>
                    <a:pt x="1184571" y="380094"/>
                  </a:lnTo>
                  <a:lnTo>
                    <a:pt x="1201215" y="425176"/>
                  </a:lnTo>
                  <a:lnTo>
                    <a:pt x="1214310" y="471487"/>
                  </a:lnTo>
                  <a:lnTo>
                    <a:pt x="1223769" y="518819"/>
                  </a:lnTo>
                  <a:lnTo>
                    <a:pt x="1229508" y="566965"/>
                  </a:lnTo>
                  <a:lnTo>
                    <a:pt x="1231439" y="615720"/>
                  </a:lnTo>
                  <a:lnTo>
                    <a:pt x="1229587" y="663838"/>
                  </a:lnTo>
                  <a:lnTo>
                    <a:pt x="1224121" y="710943"/>
                  </a:lnTo>
                  <a:lnTo>
                    <a:pt x="1215178" y="756899"/>
                  </a:lnTo>
                  <a:lnTo>
                    <a:pt x="1202895" y="801568"/>
                  </a:lnTo>
                  <a:lnTo>
                    <a:pt x="1187409" y="844813"/>
                  </a:lnTo>
                  <a:lnTo>
                    <a:pt x="1168857" y="886498"/>
                  </a:lnTo>
                  <a:lnTo>
                    <a:pt x="1147376" y="926485"/>
                  </a:lnTo>
                  <a:lnTo>
                    <a:pt x="1123102" y="964639"/>
                  </a:lnTo>
                  <a:lnTo>
                    <a:pt x="1096173" y="1000821"/>
                  </a:lnTo>
                  <a:lnTo>
                    <a:pt x="1066725" y="1034896"/>
                  </a:lnTo>
                  <a:lnTo>
                    <a:pt x="1034895" y="1066725"/>
                  </a:lnTo>
                  <a:lnTo>
                    <a:pt x="1000821" y="1096173"/>
                  </a:lnTo>
                  <a:lnTo>
                    <a:pt x="964639" y="1123102"/>
                  </a:lnTo>
                  <a:lnTo>
                    <a:pt x="926485" y="1147376"/>
                  </a:lnTo>
                  <a:lnTo>
                    <a:pt x="886498" y="1168857"/>
                  </a:lnTo>
                  <a:lnTo>
                    <a:pt x="844813" y="1187409"/>
                  </a:lnTo>
                  <a:lnTo>
                    <a:pt x="801567" y="1202895"/>
                  </a:lnTo>
                  <a:lnTo>
                    <a:pt x="756898" y="1215178"/>
                  </a:lnTo>
                  <a:lnTo>
                    <a:pt x="710943" y="1224121"/>
                  </a:lnTo>
                  <a:lnTo>
                    <a:pt x="663838" y="1229587"/>
                  </a:lnTo>
                  <a:lnTo>
                    <a:pt x="615719" y="1231440"/>
                  </a:lnTo>
                  <a:close/>
                </a:path>
              </a:pathLst>
            </a:custGeom>
            <a:solidFill>
              <a:srgbClr val="5AA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557" y="4649785"/>
              <a:ext cx="714234" cy="7142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94727" y="4391182"/>
              <a:ext cx="1231900" cy="1231900"/>
            </a:xfrm>
            <a:custGeom>
              <a:avLst/>
              <a:gdLst/>
              <a:ahLst/>
              <a:cxnLst/>
              <a:rect l="l" t="t" r="r" b="b"/>
              <a:pathLst>
                <a:path w="1231900" h="1231900">
                  <a:moveTo>
                    <a:pt x="615719" y="1231440"/>
                  </a:moveTo>
                  <a:lnTo>
                    <a:pt x="567601" y="1229587"/>
                  </a:lnTo>
                  <a:lnTo>
                    <a:pt x="520496" y="1224121"/>
                  </a:lnTo>
                  <a:lnTo>
                    <a:pt x="474541" y="1215178"/>
                  </a:lnTo>
                  <a:lnTo>
                    <a:pt x="429872" y="1202895"/>
                  </a:lnTo>
                  <a:lnTo>
                    <a:pt x="386626" y="1187409"/>
                  </a:lnTo>
                  <a:lnTo>
                    <a:pt x="344941" y="1168857"/>
                  </a:lnTo>
                  <a:lnTo>
                    <a:pt x="304954" y="1147376"/>
                  </a:lnTo>
                  <a:lnTo>
                    <a:pt x="266800" y="1123102"/>
                  </a:lnTo>
                  <a:lnTo>
                    <a:pt x="230618" y="1096173"/>
                  </a:lnTo>
                  <a:lnTo>
                    <a:pt x="196544" y="1066725"/>
                  </a:lnTo>
                  <a:lnTo>
                    <a:pt x="164714" y="1034896"/>
                  </a:lnTo>
                  <a:lnTo>
                    <a:pt x="135266" y="1000821"/>
                  </a:lnTo>
                  <a:lnTo>
                    <a:pt x="108337" y="964639"/>
                  </a:lnTo>
                  <a:lnTo>
                    <a:pt x="84063" y="926485"/>
                  </a:lnTo>
                  <a:lnTo>
                    <a:pt x="62582" y="886498"/>
                  </a:lnTo>
                  <a:lnTo>
                    <a:pt x="44030" y="844813"/>
                  </a:lnTo>
                  <a:lnTo>
                    <a:pt x="28544" y="801568"/>
                  </a:lnTo>
                  <a:lnTo>
                    <a:pt x="16261" y="756899"/>
                  </a:lnTo>
                  <a:lnTo>
                    <a:pt x="7318" y="710943"/>
                  </a:lnTo>
                  <a:lnTo>
                    <a:pt x="1852" y="663838"/>
                  </a:lnTo>
                  <a:lnTo>
                    <a:pt x="0" y="615720"/>
                  </a:lnTo>
                  <a:lnTo>
                    <a:pt x="1852" y="567602"/>
                  </a:lnTo>
                  <a:lnTo>
                    <a:pt x="7318" y="520496"/>
                  </a:lnTo>
                  <a:lnTo>
                    <a:pt x="16261" y="474541"/>
                  </a:lnTo>
                  <a:lnTo>
                    <a:pt x="28544" y="429872"/>
                  </a:lnTo>
                  <a:lnTo>
                    <a:pt x="44030" y="386627"/>
                  </a:lnTo>
                  <a:lnTo>
                    <a:pt x="62582" y="344942"/>
                  </a:lnTo>
                  <a:lnTo>
                    <a:pt x="84063" y="304954"/>
                  </a:lnTo>
                  <a:lnTo>
                    <a:pt x="108337" y="266801"/>
                  </a:lnTo>
                  <a:lnTo>
                    <a:pt x="135266" y="230618"/>
                  </a:lnTo>
                  <a:lnTo>
                    <a:pt x="164714" y="196544"/>
                  </a:lnTo>
                  <a:lnTo>
                    <a:pt x="196544" y="164714"/>
                  </a:lnTo>
                  <a:lnTo>
                    <a:pt x="230618" y="135266"/>
                  </a:lnTo>
                  <a:lnTo>
                    <a:pt x="266800" y="108337"/>
                  </a:lnTo>
                  <a:lnTo>
                    <a:pt x="304954" y="84063"/>
                  </a:lnTo>
                  <a:lnTo>
                    <a:pt x="344941" y="62582"/>
                  </a:lnTo>
                  <a:lnTo>
                    <a:pt x="386626" y="44030"/>
                  </a:lnTo>
                  <a:lnTo>
                    <a:pt x="429872" y="28544"/>
                  </a:lnTo>
                  <a:lnTo>
                    <a:pt x="474541" y="16261"/>
                  </a:lnTo>
                  <a:lnTo>
                    <a:pt x="520496" y="7318"/>
                  </a:lnTo>
                  <a:lnTo>
                    <a:pt x="567601" y="1852"/>
                  </a:lnTo>
                  <a:lnTo>
                    <a:pt x="615719" y="0"/>
                  </a:lnTo>
                  <a:lnTo>
                    <a:pt x="664474" y="1931"/>
                  </a:lnTo>
                  <a:lnTo>
                    <a:pt x="712621" y="7670"/>
                  </a:lnTo>
                  <a:lnTo>
                    <a:pt x="759953" y="17129"/>
                  </a:lnTo>
                  <a:lnTo>
                    <a:pt x="806263" y="30224"/>
                  </a:lnTo>
                  <a:lnTo>
                    <a:pt x="851345" y="46868"/>
                  </a:lnTo>
                  <a:lnTo>
                    <a:pt x="894993" y="66977"/>
                  </a:lnTo>
                  <a:lnTo>
                    <a:pt x="936998" y="90464"/>
                  </a:lnTo>
                  <a:lnTo>
                    <a:pt x="977156" y="117244"/>
                  </a:lnTo>
                  <a:lnTo>
                    <a:pt x="1015258" y="147231"/>
                  </a:lnTo>
                  <a:lnTo>
                    <a:pt x="1051099" y="180340"/>
                  </a:lnTo>
                  <a:lnTo>
                    <a:pt x="1084208" y="216181"/>
                  </a:lnTo>
                  <a:lnTo>
                    <a:pt x="1114195" y="254283"/>
                  </a:lnTo>
                  <a:lnTo>
                    <a:pt x="1140975" y="294441"/>
                  </a:lnTo>
                  <a:lnTo>
                    <a:pt x="1164462" y="336446"/>
                  </a:lnTo>
                  <a:lnTo>
                    <a:pt x="1184571" y="380094"/>
                  </a:lnTo>
                  <a:lnTo>
                    <a:pt x="1201215" y="425176"/>
                  </a:lnTo>
                  <a:lnTo>
                    <a:pt x="1214310" y="471487"/>
                  </a:lnTo>
                  <a:lnTo>
                    <a:pt x="1223770" y="518819"/>
                  </a:lnTo>
                  <a:lnTo>
                    <a:pt x="1229508" y="566965"/>
                  </a:lnTo>
                  <a:lnTo>
                    <a:pt x="1231440" y="615720"/>
                  </a:lnTo>
                  <a:lnTo>
                    <a:pt x="1229588" y="663838"/>
                  </a:lnTo>
                  <a:lnTo>
                    <a:pt x="1224121" y="710943"/>
                  </a:lnTo>
                  <a:lnTo>
                    <a:pt x="1215178" y="756899"/>
                  </a:lnTo>
                  <a:lnTo>
                    <a:pt x="1202895" y="801568"/>
                  </a:lnTo>
                  <a:lnTo>
                    <a:pt x="1187409" y="844813"/>
                  </a:lnTo>
                  <a:lnTo>
                    <a:pt x="1168857" y="886498"/>
                  </a:lnTo>
                  <a:lnTo>
                    <a:pt x="1147376" y="926485"/>
                  </a:lnTo>
                  <a:lnTo>
                    <a:pt x="1123102" y="964639"/>
                  </a:lnTo>
                  <a:lnTo>
                    <a:pt x="1096173" y="1000821"/>
                  </a:lnTo>
                  <a:lnTo>
                    <a:pt x="1066725" y="1034896"/>
                  </a:lnTo>
                  <a:lnTo>
                    <a:pt x="1034895" y="1066725"/>
                  </a:lnTo>
                  <a:lnTo>
                    <a:pt x="1000821" y="1096173"/>
                  </a:lnTo>
                  <a:lnTo>
                    <a:pt x="964639" y="1123102"/>
                  </a:lnTo>
                  <a:lnTo>
                    <a:pt x="926485" y="1147376"/>
                  </a:lnTo>
                  <a:lnTo>
                    <a:pt x="886498" y="1168857"/>
                  </a:lnTo>
                  <a:lnTo>
                    <a:pt x="844813" y="1187409"/>
                  </a:lnTo>
                  <a:lnTo>
                    <a:pt x="801567" y="1202895"/>
                  </a:lnTo>
                  <a:lnTo>
                    <a:pt x="756898" y="1215178"/>
                  </a:lnTo>
                  <a:lnTo>
                    <a:pt x="710943" y="1224121"/>
                  </a:lnTo>
                  <a:lnTo>
                    <a:pt x="663838" y="1229587"/>
                  </a:lnTo>
                  <a:lnTo>
                    <a:pt x="615719" y="1231440"/>
                  </a:lnTo>
                  <a:close/>
                </a:path>
              </a:pathLst>
            </a:custGeom>
            <a:solidFill>
              <a:srgbClr val="D17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3329" y="4649785"/>
              <a:ext cx="714234" cy="71423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73575" y="2959167"/>
            <a:ext cx="289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Practical</a:t>
            </a:r>
            <a:r>
              <a:rPr sz="24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motivation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7347" y="2776287"/>
            <a:ext cx="2653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Constructing</a:t>
            </a:r>
            <a:r>
              <a:rPr sz="24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2400" b="1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concepts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3575" y="4616251"/>
            <a:ext cx="2166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Giving</a:t>
            </a:r>
            <a:r>
              <a:rPr sz="24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240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7347" y="4433371"/>
            <a:ext cx="21450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Integrals to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calculate</a:t>
            </a:r>
            <a:r>
              <a:rPr sz="24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2400" b="1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quickly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596" y="637153"/>
            <a:ext cx="8749030" cy="1220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/>
              <a:t>Video </a:t>
            </a:r>
            <a:r>
              <a:rPr sz="2800" spc="-10" dirty="0"/>
              <a:t>games try </a:t>
            </a:r>
            <a:r>
              <a:rPr sz="2800" spc="-5" dirty="0"/>
              <a:t>to obey Mathematical laws. Resulting </a:t>
            </a:r>
            <a:r>
              <a:rPr sz="2800" spc="-830" dirty="0"/>
              <a:t> </a:t>
            </a:r>
            <a:r>
              <a:rPr sz="2800" spc="-10" dirty="0"/>
              <a:t>trajectory</a:t>
            </a:r>
            <a:r>
              <a:rPr sz="2800" spc="-15" dirty="0"/>
              <a:t> </a:t>
            </a:r>
            <a:r>
              <a:rPr sz="2800" spc="-5" dirty="0"/>
              <a:t>may be</a:t>
            </a:r>
            <a:r>
              <a:rPr sz="2800" spc="-10" dirty="0"/>
              <a:t> </a:t>
            </a:r>
            <a:r>
              <a:rPr sz="2800" spc="-5" dirty="0"/>
              <a:t>found by</a:t>
            </a:r>
            <a:r>
              <a:rPr sz="2800" spc="-10" dirty="0"/>
              <a:t> </a:t>
            </a:r>
            <a:r>
              <a:rPr sz="2800" spc="-5" dirty="0"/>
              <a:t>calculus.</a:t>
            </a:r>
            <a:endParaRPr sz="2800"/>
          </a:p>
          <a:p>
            <a:pPr marL="12700">
              <a:lnSpc>
                <a:spcPts val="2985"/>
              </a:lnSpc>
            </a:pPr>
            <a:r>
              <a:rPr sz="2800" spc="-5" dirty="0"/>
              <a:t>So</a:t>
            </a:r>
            <a:r>
              <a:rPr sz="2800" spc="-15" dirty="0"/>
              <a:t> </a:t>
            </a:r>
            <a:r>
              <a:rPr sz="2800" spc="-5" dirty="0"/>
              <a:t>if</a:t>
            </a:r>
            <a:r>
              <a:rPr sz="2800" spc="-10" dirty="0"/>
              <a:t> </a:t>
            </a:r>
            <a:r>
              <a:rPr sz="2800" spc="-5" dirty="0"/>
              <a:t>we</a:t>
            </a:r>
            <a:r>
              <a:rPr sz="2800" spc="-10" dirty="0"/>
              <a:t> </a:t>
            </a:r>
            <a:r>
              <a:rPr sz="2800" spc="-5" dirty="0"/>
              <a:t>don’t</a:t>
            </a:r>
            <a:r>
              <a:rPr sz="2800" spc="-10" dirty="0"/>
              <a:t> </a:t>
            </a:r>
            <a:r>
              <a:rPr sz="2800" spc="-5" dirty="0"/>
              <a:t>use</a:t>
            </a:r>
            <a:r>
              <a:rPr sz="2800" spc="-10" dirty="0"/>
              <a:t> calculus</a:t>
            </a:r>
            <a:r>
              <a:rPr sz="2800" spc="-15" dirty="0"/>
              <a:t> </a:t>
            </a:r>
            <a:r>
              <a:rPr sz="2800" spc="-5" dirty="0"/>
              <a:t>it</a:t>
            </a:r>
            <a:r>
              <a:rPr sz="2800" spc="-10" dirty="0"/>
              <a:t> can’t</a:t>
            </a:r>
            <a:r>
              <a:rPr sz="2800" spc="-15" dirty="0"/>
              <a:t> </a:t>
            </a:r>
            <a:r>
              <a:rPr sz="2800" spc="-5" dirty="0"/>
              <a:t>be</a:t>
            </a:r>
            <a:r>
              <a:rPr sz="2800" spc="-10" dirty="0"/>
              <a:t> </a:t>
            </a:r>
            <a:r>
              <a:rPr sz="2800" spc="-5" dirty="0"/>
              <a:t>perfect.</a:t>
            </a:r>
            <a:endParaRPr sz="28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1170" y="1984587"/>
            <a:ext cx="8889128" cy="48734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6373" y="675262"/>
            <a:ext cx="881189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If we don’t use </a:t>
            </a:r>
            <a:r>
              <a:rPr spc="-10" dirty="0"/>
              <a:t>calculus </a:t>
            </a:r>
            <a:r>
              <a:rPr spc="-5" dirty="0"/>
              <a:t>in </a:t>
            </a:r>
            <a:r>
              <a:rPr spc="-10" dirty="0"/>
              <a:t>video games </a:t>
            </a:r>
            <a:r>
              <a:rPr spc="-5" dirty="0"/>
              <a:t>we </a:t>
            </a:r>
            <a:r>
              <a:rPr spc="-1070" dirty="0"/>
              <a:t> </a:t>
            </a:r>
            <a:r>
              <a:rPr spc="-5" dirty="0"/>
              <a:t>won’t</a:t>
            </a:r>
            <a:r>
              <a:rPr spc="-10" dirty="0"/>
              <a:t> </a:t>
            </a:r>
            <a:r>
              <a:rPr spc="-5" dirty="0"/>
              <a:t>be able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-10" dirty="0"/>
              <a:t> </a:t>
            </a:r>
            <a:r>
              <a:rPr spc="-5" dirty="0"/>
              <a:t>do</a:t>
            </a:r>
            <a:r>
              <a:rPr spc="-10" dirty="0"/>
              <a:t> </a:t>
            </a:r>
            <a:r>
              <a:rPr spc="-5" dirty="0"/>
              <a:t>this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3868" y="3593959"/>
            <a:ext cx="1800263" cy="1557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01474" y="4188205"/>
            <a:ext cx="1003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rebuchet MS"/>
                <a:cs typeface="Trebuchet MS"/>
              </a:rPr>
              <a:t>Calculus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69697" y="2177592"/>
            <a:ext cx="1640839" cy="1276350"/>
            <a:chOff x="5069697" y="2177592"/>
            <a:chExt cx="1640839" cy="1276350"/>
          </a:xfrm>
        </p:grpSpPr>
        <p:sp>
          <p:nvSpPr>
            <p:cNvPr id="12" name="object 12"/>
            <p:cNvSpPr/>
            <p:nvPr/>
          </p:nvSpPr>
          <p:spPr>
            <a:xfrm>
              <a:off x="6031178" y="2848895"/>
              <a:ext cx="679450" cy="585470"/>
            </a:xfrm>
            <a:custGeom>
              <a:avLst/>
              <a:gdLst/>
              <a:ahLst/>
              <a:cxnLst/>
              <a:rect l="l" t="t" r="r" b="b"/>
              <a:pathLst>
                <a:path w="679450" h="585470">
                  <a:moveTo>
                    <a:pt x="510096" y="585249"/>
                  </a:moveTo>
                  <a:lnTo>
                    <a:pt x="169137" y="585249"/>
                  </a:lnTo>
                  <a:lnTo>
                    <a:pt x="0" y="292624"/>
                  </a:lnTo>
                  <a:lnTo>
                    <a:pt x="169137" y="0"/>
                  </a:lnTo>
                  <a:lnTo>
                    <a:pt x="510096" y="0"/>
                  </a:lnTo>
                  <a:lnTo>
                    <a:pt x="679234" y="292624"/>
                  </a:lnTo>
                  <a:lnTo>
                    <a:pt x="510096" y="585249"/>
                  </a:lnTo>
                  <a:close/>
                </a:path>
              </a:pathLst>
            </a:custGeom>
            <a:solidFill>
              <a:srgbClr val="EDD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9697" y="2177592"/>
              <a:ext cx="1475303" cy="12763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22883" y="2648513"/>
            <a:ext cx="968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Function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22723" y="2962609"/>
            <a:ext cx="1475740" cy="1565910"/>
            <a:chOff x="6422723" y="2962609"/>
            <a:chExt cx="1475740" cy="1565910"/>
          </a:xfrm>
        </p:grpSpPr>
        <p:sp>
          <p:nvSpPr>
            <p:cNvPr id="16" name="object 16"/>
            <p:cNvSpPr/>
            <p:nvPr/>
          </p:nvSpPr>
          <p:spPr>
            <a:xfrm>
              <a:off x="6823899" y="3943001"/>
              <a:ext cx="679450" cy="585470"/>
            </a:xfrm>
            <a:custGeom>
              <a:avLst/>
              <a:gdLst/>
              <a:ahLst/>
              <a:cxnLst/>
              <a:rect l="l" t="t" r="r" b="b"/>
              <a:pathLst>
                <a:path w="679450" h="585470">
                  <a:moveTo>
                    <a:pt x="510096" y="585249"/>
                  </a:moveTo>
                  <a:lnTo>
                    <a:pt x="169136" y="585249"/>
                  </a:lnTo>
                  <a:lnTo>
                    <a:pt x="0" y="292624"/>
                  </a:lnTo>
                  <a:lnTo>
                    <a:pt x="169136" y="0"/>
                  </a:lnTo>
                  <a:lnTo>
                    <a:pt x="510096" y="0"/>
                  </a:lnTo>
                  <a:lnTo>
                    <a:pt x="679233" y="292624"/>
                  </a:lnTo>
                  <a:lnTo>
                    <a:pt x="510096" y="585249"/>
                  </a:lnTo>
                  <a:close/>
                </a:path>
              </a:pathLst>
            </a:custGeom>
            <a:solidFill>
              <a:srgbClr val="EDD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2723" y="2962609"/>
              <a:ext cx="1475740" cy="1276350"/>
            </a:xfrm>
            <a:custGeom>
              <a:avLst/>
              <a:gdLst/>
              <a:ahLst/>
              <a:cxnLst/>
              <a:rect l="l" t="t" r="r" b="b"/>
              <a:pathLst>
                <a:path w="1475740" h="1276350">
                  <a:moveTo>
                    <a:pt x="1110661" y="1276310"/>
                  </a:moveTo>
                  <a:lnTo>
                    <a:pt x="364641" y="1276310"/>
                  </a:lnTo>
                  <a:lnTo>
                    <a:pt x="0" y="638155"/>
                  </a:lnTo>
                  <a:lnTo>
                    <a:pt x="364641" y="0"/>
                  </a:lnTo>
                  <a:lnTo>
                    <a:pt x="1110661" y="0"/>
                  </a:lnTo>
                  <a:lnTo>
                    <a:pt x="1475304" y="638155"/>
                  </a:lnTo>
                  <a:lnTo>
                    <a:pt x="1110661" y="1276310"/>
                  </a:lnTo>
                  <a:close/>
                </a:path>
              </a:pathLst>
            </a:custGeom>
            <a:solidFill>
              <a:srgbClr val="B76F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26026" y="3310087"/>
            <a:ext cx="86741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72745" marR="5080" indent="-360680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latin typeface="Trebuchet MS"/>
                <a:cs typeface="Trebuchet MS"/>
              </a:rPr>
              <a:t>Topolog  </a:t>
            </a:r>
            <a:r>
              <a:rPr sz="1800" b="1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73224" y="4505861"/>
            <a:ext cx="1624965" cy="1276350"/>
            <a:chOff x="6273224" y="4505861"/>
            <a:chExt cx="1624965" cy="1276350"/>
          </a:xfrm>
        </p:grpSpPr>
        <p:sp>
          <p:nvSpPr>
            <p:cNvPr id="20" name="object 20"/>
            <p:cNvSpPr/>
            <p:nvPr/>
          </p:nvSpPr>
          <p:spPr>
            <a:xfrm>
              <a:off x="6273224" y="5178043"/>
              <a:ext cx="679450" cy="585470"/>
            </a:xfrm>
            <a:custGeom>
              <a:avLst/>
              <a:gdLst/>
              <a:ahLst/>
              <a:cxnLst/>
              <a:rect l="l" t="t" r="r" b="b"/>
              <a:pathLst>
                <a:path w="679450" h="585470">
                  <a:moveTo>
                    <a:pt x="510096" y="585249"/>
                  </a:moveTo>
                  <a:lnTo>
                    <a:pt x="169136" y="585249"/>
                  </a:lnTo>
                  <a:lnTo>
                    <a:pt x="0" y="292624"/>
                  </a:lnTo>
                  <a:lnTo>
                    <a:pt x="169136" y="0"/>
                  </a:lnTo>
                  <a:lnTo>
                    <a:pt x="510096" y="0"/>
                  </a:lnTo>
                  <a:lnTo>
                    <a:pt x="679234" y="292624"/>
                  </a:lnTo>
                  <a:lnTo>
                    <a:pt x="510096" y="585249"/>
                  </a:lnTo>
                  <a:close/>
                </a:path>
              </a:pathLst>
            </a:custGeom>
            <a:solidFill>
              <a:srgbClr val="EDD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2722" y="4505861"/>
              <a:ext cx="1475304" cy="12763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714746" y="5011123"/>
            <a:ext cx="890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rebuchet MS"/>
                <a:cs typeface="Trebuchet MS"/>
              </a:rPr>
              <a:t>Continuity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07217" y="5291756"/>
            <a:ext cx="1638300" cy="1276350"/>
            <a:chOff x="4907217" y="5291756"/>
            <a:chExt cx="1638300" cy="1276350"/>
          </a:xfrm>
        </p:grpSpPr>
        <p:sp>
          <p:nvSpPr>
            <p:cNvPr id="24" name="object 24"/>
            <p:cNvSpPr/>
            <p:nvPr/>
          </p:nvSpPr>
          <p:spPr>
            <a:xfrm>
              <a:off x="4907217" y="5306245"/>
              <a:ext cx="679450" cy="585470"/>
            </a:xfrm>
            <a:custGeom>
              <a:avLst/>
              <a:gdLst/>
              <a:ahLst/>
              <a:cxnLst/>
              <a:rect l="l" t="t" r="r" b="b"/>
              <a:pathLst>
                <a:path w="679450" h="585470">
                  <a:moveTo>
                    <a:pt x="510096" y="585249"/>
                  </a:moveTo>
                  <a:lnTo>
                    <a:pt x="169136" y="585249"/>
                  </a:lnTo>
                  <a:lnTo>
                    <a:pt x="0" y="292624"/>
                  </a:lnTo>
                  <a:lnTo>
                    <a:pt x="169136" y="0"/>
                  </a:lnTo>
                  <a:lnTo>
                    <a:pt x="510096" y="0"/>
                  </a:lnTo>
                  <a:lnTo>
                    <a:pt x="679233" y="292624"/>
                  </a:lnTo>
                  <a:lnTo>
                    <a:pt x="510096" y="585249"/>
                  </a:lnTo>
                  <a:close/>
                </a:path>
              </a:pathLst>
            </a:custGeom>
            <a:solidFill>
              <a:srgbClr val="EDD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9697" y="5291756"/>
              <a:ext cx="1475303" cy="127631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434626" y="5745507"/>
            <a:ext cx="744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rebuchet MS"/>
                <a:cs typeface="Trebuchet MS"/>
              </a:rPr>
              <a:t>Limits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86373" y="4212576"/>
            <a:ext cx="1475740" cy="1580515"/>
            <a:chOff x="3686373" y="4212576"/>
            <a:chExt cx="1475740" cy="1580515"/>
          </a:xfrm>
        </p:grpSpPr>
        <p:sp>
          <p:nvSpPr>
            <p:cNvPr id="28" name="object 28"/>
            <p:cNvSpPr/>
            <p:nvPr/>
          </p:nvSpPr>
          <p:spPr>
            <a:xfrm>
              <a:off x="4101517" y="4212576"/>
              <a:ext cx="679450" cy="585470"/>
            </a:xfrm>
            <a:custGeom>
              <a:avLst/>
              <a:gdLst/>
              <a:ahLst/>
              <a:cxnLst/>
              <a:rect l="l" t="t" r="r" b="b"/>
              <a:pathLst>
                <a:path w="679450" h="585470">
                  <a:moveTo>
                    <a:pt x="510096" y="585249"/>
                  </a:moveTo>
                  <a:lnTo>
                    <a:pt x="169136" y="585249"/>
                  </a:lnTo>
                  <a:lnTo>
                    <a:pt x="0" y="292624"/>
                  </a:lnTo>
                  <a:lnTo>
                    <a:pt x="169136" y="0"/>
                  </a:lnTo>
                  <a:lnTo>
                    <a:pt x="510096" y="0"/>
                  </a:lnTo>
                  <a:lnTo>
                    <a:pt x="679233" y="292624"/>
                  </a:lnTo>
                  <a:lnTo>
                    <a:pt x="510096" y="585249"/>
                  </a:lnTo>
                  <a:close/>
                </a:path>
              </a:pathLst>
            </a:custGeom>
            <a:solidFill>
              <a:srgbClr val="EDD4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6373" y="4516630"/>
              <a:ext cx="1475304" cy="12763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960436" y="4925880"/>
            <a:ext cx="927100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9554" marR="5080" indent="-237490">
              <a:lnSpc>
                <a:spcPts val="1510"/>
              </a:lnSpc>
              <a:spcBef>
                <a:spcPts val="290"/>
              </a:spcBef>
            </a:pPr>
            <a:r>
              <a:rPr sz="1400" b="1" spc="-5" dirty="0">
                <a:latin typeface="Trebuchet MS"/>
                <a:cs typeface="Trebuchet MS"/>
              </a:rPr>
              <a:t>Differentia  bility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10390" y="2960852"/>
            <a:ext cx="1475303" cy="127631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112564" y="3119760"/>
            <a:ext cx="670560" cy="9277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7620" algn="just">
              <a:lnSpc>
                <a:spcPts val="1730"/>
              </a:lnSpc>
              <a:spcBef>
                <a:spcPts val="315"/>
              </a:spcBef>
            </a:pPr>
            <a:r>
              <a:rPr sz="1600" b="1" spc="-5" dirty="0">
                <a:latin typeface="Trebuchet MS"/>
                <a:cs typeface="Trebuchet MS"/>
              </a:rPr>
              <a:t>And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so </a:t>
            </a:r>
            <a:r>
              <a:rPr sz="1600" b="1" spc="-47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many 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other 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things.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52009" y="2171242"/>
            <a:ext cx="58419" cy="58419"/>
            <a:chOff x="2652009" y="2171242"/>
            <a:chExt cx="58419" cy="58419"/>
          </a:xfrm>
        </p:grpSpPr>
        <p:sp>
          <p:nvSpPr>
            <p:cNvPr id="34" name="object 34"/>
            <p:cNvSpPr/>
            <p:nvPr/>
          </p:nvSpPr>
          <p:spPr>
            <a:xfrm>
              <a:off x="2658359" y="21775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19">
                  <a:moveTo>
                    <a:pt x="45718" y="45718"/>
                  </a:moveTo>
                  <a:lnTo>
                    <a:pt x="0" y="45718"/>
                  </a:lnTo>
                  <a:lnTo>
                    <a:pt x="0" y="0"/>
                  </a:lnTo>
                  <a:lnTo>
                    <a:pt x="45718" y="0"/>
                  </a:lnTo>
                  <a:lnTo>
                    <a:pt x="45718" y="45718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8359" y="217759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19">
                  <a:moveTo>
                    <a:pt x="0" y="0"/>
                  </a:moveTo>
                  <a:lnTo>
                    <a:pt x="45718" y="0"/>
                  </a:lnTo>
                  <a:lnTo>
                    <a:pt x="45718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E6C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3345" y="937588"/>
            <a:ext cx="2682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i="0" spc="-5" dirty="0">
                <a:latin typeface="Trebuchet MS"/>
                <a:cs typeface="Trebuchet MS"/>
              </a:rPr>
              <a:t>References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655" y="2181838"/>
            <a:ext cx="11715750" cy="419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0000"/>
              </a:lnSpc>
              <a:spcBef>
                <a:spcPts val="100"/>
              </a:spcBef>
              <a:buFont typeface="Yu Gothic UI"/>
              <a:buChar char="□"/>
              <a:tabLst>
                <a:tab pos="320675" algn="l"/>
                <a:tab pos="32194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https://www.google.com/search?q=application+of+calculus+in+video+games&amp;client=safari&amp;channel=mac_bm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&amp;sxsrf=ALiCzsaSjDhMvUwR5z0ifFSxenooabKqxA%3A1660930909848&amp;source=hp&amp;ei=Xcv_YqC3MfrQseMP-ciwyAY&amp;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iflsig=AJiK0e8AAAAAYv_Zbe8JZHj-srapljKcu0a3o6sEhr3y&amp;oq=&amp;gs_lcp=Cgdnd3Mtd2l6EAEYATIHCCMQ6gIQJzIHCC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MQ6gIQJzINCC4QxwEQ0QMQ6gIQJzIHCC4Q6gIQJzIHCCMQ6gIQJzIHCCMQ6gIQJzIHCCMQ6gIQJzIHCCMQ6gIQJzIHCC</a:t>
            </a:r>
            <a:endParaRPr sz="1800" dirty="0">
              <a:latin typeface="Trebuchet MS"/>
              <a:cs typeface="Trebuchet MS"/>
            </a:endParaRPr>
          </a:p>
          <a:p>
            <a:pPr marL="32131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MQ6gIQJzIHCCMQ6gIQJ1AAWABgt7oDaAJwAHgAgAGJAogB1xKSAQUwLjcuNZgBALABCg&amp;sclient=gws-wiz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Trebuchet MS"/>
              <a:cs typeface="Trebuchet MS"/>
            </a:endParaRPr>
          </a:p>
          <a:p>
            <a:pPr marL="354330" indent="-309245">
              <a:lnSpc>
                <a:spcPct val="100000"/>
              </a:lnSpc>
              <a:spcBef>
                <a:spcPts val="5"/>
              </a:spcBef>
              <a:buFont typeface="Yu Gothic UI"/>
              <a:buChar char="□"/>
              <a:tabLst>
                <a:tab pos="354330" algn="l"/>
                <a:tab pos="35496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https://www.youtube.com/results?search_query=application+of+vedio+games+some+example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Yu Gothic UI"/>
              <a:buChar char="□"/>
            </a:pPr>
            <a:endParaRPr sz="2050" dirty="0">
              <a:latin typeface="Trebuchet MS"/>
              <a:cs typeface="Trebuchet MS"/>
            </a:endParaRPr>
          </a:p>
          <a:p>
            <a:pPr marL="354330" marR="325120" indent="-309245">
              <a:lnSpc>
                <a:spcPct val="100000"/>
              </a:lnSpc>
              <a:buFont typeface="Yu Gothic UI"/>
              <a:buChar char="□"/>
              <a:tabLst>
                <a:tab pos="354330" algn="l"/>
                <a:tab pos="35496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  <a:hlinkClick r:id="rId6"/>
              </a:rPr>
              <a:t>https://www.google.com/search?q=how+to+use+differential+calculus+in+video+games&amp;client=safari&amp;chan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nel=mac_bm&amp;sxsrf=ALiCzsadLg09RENTw-sQSSnX2WW_F9T-SA%3A1660975236456&amp;source=hp&amp;ei=hHgAY73b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GNDT2roPrf6HgAE&amp;iflsig=AJiK0e8AAAAAYwCGlEvfckwL9h9W6krQEmp8skfQqXz4&amp;oq=&amp;gs_lcp=Cgdnd3Mtd2l6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EAEYBTIHCCMQ6gIQJzIHCCMQ6gIQJzINCC4QxwEQ0QMQ6gIQJzIHCC4Q6gIQJzIHCCMQ6gIQJzIHCCMQ6gIQJzIHC </a:t>
            </a:r>
            <a:r>
              <a:rPr sz="18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CMQ6gIQJzIHCCMQ6gIQJzIHCCMQ6gIQJzIHCCMQ6gIQJ1AAWABggzRoAXAAeACAAQCIAQCSAQCYAQCwAQo&amp;scli</a:t>
            </a:r>
            <a:endParaRPr sz="1800" dirty="0">
              <a:latin typeface="Trebuchet MS"/>
              <a:cs typeface="Trebuchet MS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ent=gws-wiz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600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5999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6095999" y="0"/>
                  </a:lnTo>
                  <a:lnTo>
                    <a:pt x="6095999" y="6858000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" y="609600"/>
              <a:ext cx="6095998" cy="1368425"/>
            </a:xfrm>
            <a:custGeom>
              <a:avLst/>
              <a:gdLst/>
              <a:ahLst/>
              <a:cxnLst/>
              <a:rect l="l" t="t" r="r" b="b"/>
              <a:pathLst>
                <a:path w="6412865" h="1368425">
                  <a:moveTo>
                    <a:pt x="641286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6412861" y="0"/>
                  </a:lnTo>
                  <a:lnTo>
                    <a:pt x="6412861" y="1368197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" y="1970240"/>
              <a:ext cx="6409943" cy="25839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663601" y="629747"/>
            <a:ext cx="4965065" cy="5727700"/>
            <a:chOff x="6663601" y="629747"/>
            <a:chExt cx="4965065" cy="57277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3601" y="629747"/>
              <a:ext cx="4964805" cy="5727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33163" y="642794"/>
              <a:ext cx="4812665" cy="5575300"/>
            </a:xfrm>
            <a:custGeom>
              <a:avLst/>
              <a:gdLst/>
              <a:ahLst/>
              <a:cxnLst/>
              <a:rect l="l" t="t" r="r" b="b"/>
              <a:pathLst>
                <a:path w="4812665" h="5575300">
                  <a:moveTo>
                    <a:pt x="4812405" y="5575124"/>
                  </a:moveTo>
                  <a:lnTo>
                    <a:pt x="0" y="5575124"/>
                  </a:lnTo>
                  <a:lnTo>
                    <a:pt x="0" y="0"/>
                  </a:lnTo>
                  <a:lnTo>
                    <a:pt x="4812405" y="0"/>
                  </a:lnTo>
                  <a:lnTo>
                    <a:pt x="4812405" y="5575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3932" y="1336392"/>
              <a:ext cx="4178419" cy="417841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14F85A-1A79-816F-1C5D-7A37248C12C6}"/>
              </a:ext>
            </a:extLst>
          </p:cNvPr>
          <p:cNvSpPr txBox="1"/>
          <p:nvPr/>
        </p:nvSpPr>
        <p:spPr>
          <a:xfrm>
            <a:off x="457200" y="2667000"/>
            <a:ext cx="563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all for watching our presentation.</a:t>
            </a:r>
          </a:p>
          <a:p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 for us ?</a:t>
            </a:r>
            <a:endParaRPr lang="en-BD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320" y="717999"/>
              <a:ext cx="9613860" cy="108093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0320" y="717999"/>
            <a:ext cx="9613900" cy="108140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9685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550"/>
              </a:spcBef>
            </a:pPr>
            <a:r>
              <a:rPr sz="4000" i="0" spc="-5" dirty="0">
                <a:solidFill>
                  <a:srgbClr val="9D360D"/>
                </a:solidFill>
                <a:latin typeface="Times New Roman"/>
                <a:cs typeface="Times New Roman"/>
              </a:rPr>
              <a:t>MEET</a:t>
            </a:r>
            <a:r>
              <a:rPr sz="4000" i="0" spc="-35" dirty="0">
                <a:solidFill>
                  <a:srgbClr val="9D360D"/>
                </a:solidFill>
                <a:latin typeface="Times New Roman"/>
                <a:cs typeface="Times New Roman"/>
              </a:rPr>
              <a:t> </a:t>
            </a:r>
            <a:r>
              <a:rPr sz="4000" i="0" spc="-10" dirty="0">
                <a:solidFill>
                  <a:srgbClr val="9D360D"/>
                </a:solidFill>
                <a:latin typeface="Times New Roman"/>
                <a:cs typeface="Times New Roman"/>
              </a:rPr>
              <a:t>THE</a:t>
            </a:r>
            <a:r>
              <a:rPr sz="4000" i="0" spc="-35" dirty="0">
                <a:solidFill>
                  <a:srgbClr val="9D360D"/>
                </a:solidFill>
                <a:latin typeface="Times New Roman"/>
                <a:cs typeface="Times New Roman"/>
              </a:rPr>
              <a:t> </a:t>
            </a:r>
            <a:r>
              <a:rPr sz="4000" i="0" spc="-5" dirty="0">
                <a:solidFill>
                  <a:srgbClr val="9D360D"/>
                </a:solidFill>
                <a:latin typeface="Times New Roman"/>
                <a:cs typeface="Times New Roman"/>
              </a:rPr>
              <a:t>GROUP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4176" y="946150"/>
            <a:ext cx="10330815" cy="3677920"/>
            <a:chOff x="984176" y="946150"/>
            <a:chExt cx="10330815" cy="36779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3736" y="2250552"/>
              <a:ext cx="1991289" cy="2331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427" y="2297566"/>
              <a:ext cx="1838888" cy="21791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624" y="2250552"/>
              <a:ext cx="2090312" cy="23315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5315" y="2297566"/>
              <a:ext cx="1937912" cy="21791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4536" y="2292392"/>
              <a:ext cx="2090312" cy="23315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5225" y="2339406"/>
              <a:ext cx="1937912" cy="21791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176" y="2292393"/>
              <a:ext cx="2029610" cy="2331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866" y="2339407"/>
              <a:ext cx="1877209" cy="2179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59194" y="952500"/>
              <a:ext cx="1518285" cy="583565"/>
            </a:xfrm>
            <a:custGeom>
              <a:avLst/>
              <a:gdLst/>
              <a:ahLst/>
              <a:cxnLst/>
              <a:rect l="l" t="t" r="r" b="b"/>
              <a:pathLst>
                <a:path w="1518284" h="583565">
                  <a:moveTo>
                    <a:pt x="1226148" y="583512"/>
                  </a:moveTo>
                  <a:lnTo>
                    <a:pt x="1226148" y="437634"/>
                  </a:lnTo>
                  <a:lnTo>
                    <a:pt x="0" y="437634"/>
                  </a:lnTo>
                  <a:lnTo>
                    <a:pt x="145877" y="291756"/>
                  </a:lnTo>
                  <a:lnTo>
                    <a:pt x="0" y="145878"/>
                  </a:lnTo>
                  <a:lnTo>
                    <a:pt x="1226148" y="145878"/>
                  </a:lnTo>
                  <a:lnTo>
                    <a:pt x="1226148" y="0"/>
                  </a:lnTo>
                  <a:lnTo>
                    <a:pt x="1517904" y="291756"/>
                  </a:lnTo>
                  <a:lnTo>
                    <a:pt x="1226148" y="583512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9194" y="952500"/>
              <a:ext cx="1518285" cy="583565"/>
            </a:xfrm>
            <a:custGeom>
              <a:avLst/>
              <a:gdLst/>
              <a:ahLst/>
              <a:cxnLst/>
              <a:rect l="l" t="t" r="r" b="b"/>
              <a:pathLst>
                <a:path w="1518284" h="583565">
                  <a:moveTo>
                    <a:pt x="0" y="145878"/>
                  </a:moveTo>
                  <a:lnTo>
                    <a:pt x="1226148" y="145878"/>
                  </a:lnTo>
                  <a:lnTo>
                    <a:pt x="1226148" y="0"/>
                  </a:lnTo>
                  <a:lnTo>
                    <a:pt x="1517904" y="291756"/>
                  </a:lnTo>
                  <a:lnTo>
                    <a:pt x="1226148" y="583512"/>
                  </a:lnTo>
                  <a:lnTo>
                    <a:pt x="1226148" y="437634"/>
                  </a:lnTo>
                  <a:lnTo>
                    <a:pt x="0" y="437634"/>
                  </a:lnTo>
                  <a:lnTo>
                    <a:pt x="145877" y="291756"/>
                  </a:lnTo>
                  <a:lnTo>
                    <a:pt x="0" y="145878"/>
                  </a:lnTo>
                  <a:close/>
                </a:path>
              </a:pathLst>
            </a:custGeom>
            <a:ln w="12699">
              <a:solidFill>
                <a:srgbClr val="AE6C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09284" y="4782913"/>
            <a:ext cx="1506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UMME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SUMAYA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2022-2-60-035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1050" y="4782912"/>
            <a:ext cx="2851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JANNATUL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FERDOUS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PROME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2022-2-60-031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6919" y="4761820"/>
            <a:ext cx="2312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ABRAR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HOSSAIN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ZAHIN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2022-2-60-040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98251" y="4782913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SADIA AFRIN 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2022-2-60-037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4242851"/>
              <a:ext cx="8968083" cy="27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715" y="4243844"/>
              <a:ext cx="3077108" cy="276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88824" cy="6858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92576"/>
              <a:ext cx="10439399" cy="2759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2840525"/>
              <a:ext cx="10439400" cy="1660525"/>
            </a:xfrm>
            <a:custGeom>
              <a:avLst/>
              <a:gdLst/>
              <a:ahLst/>
              <a:cxnLst/>
              <a:rect l="l" t="t" r="r" b="b"/>
              <a:pathLst>
                <a:path w="10439400" h="1660525">
                  <a:moveTo>
                    <a:pt x="10439399" y="1660331"/>
                  </a:moveTo>
                  <a:lnTo>
                    <a:pt x="0" y="1660331"/>
                  </a:lnTo>
                  <a:lnTo>
                    <a:pt x="0" y="0"/>
                  </a:lnTo>
                  <a:lnTo>
                    <a:pt x="10439399" y="0"/>
                  </a:lnTo>
                  <a:lnTo>
                    <a:pt x="10439399" y="1660331"/>
                  </a:lnTo>
                  <a:close/>
                </a:path>
              </a:pathLst>
            </a:custGeom>
            <a:solidFill>
              <a:srgbClr val="0C0C0C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1403" y="3243353"/>
            <a:ext cx="912495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i="0" spc="-10" dirty="0">
                <a:latin typeface="Trebuchet MS"/>
                <a:cs typeface="Trebuchet MS"/>
              </a:rPr>
              <a:t>Application</a:t>
            </a:r>
            <a:r>
              <a:rPr sz="4100" i="0" spc="-25" dirty="0">
                <a:latin typeface="Trebuchet MS"/>
                <a:cs typeface="Trebuchet MS"/>
              </a:rPr>
              <a:t> </a:t>
            </a:r>
            <a:r>
              <a:rPr sz="4100" i="0" spc="-5" dirty="0">
                <a:latin typeface="Trebuchet MS"/>
                <a:cs typeface="Trebuchet MS"/>
              </a:rPr>
              <a:t>of</a:t>
            </a:r>
            <a:r>
              <a:rPr sz="4100" i="0" spc="-25" dirty="0">
                <a:latin typeface="Trebuchet MS"/>
                <a:cs typeface="Trebuchet MS"/>
              </a:rPr>
              <a:t> </a:t>
            </a:r>
            <a:r>
              <a:rPr sz="4100" i="0" spc="-5">
                <a:latin typeface="Trebuchet MS"/>
                <a:cs typeface="Trebuchet MS"/>
              </a:rPr>
              <a:t>Calculus</a:t>
            </a:r>
            <a:r>
              <a:rPr sz="4100" i="0" spc="-20">
                <a:latin typeface="Trebuchet MS"/>
                <a:cs typeface="Trebuchet MS"/>
              </a:rPr>
              <a:t> </a:t>
            </a:r>
            <a:r>
              <a:rPr lang="en-US" sz="4100" i="0" spc="-5" dirty="0"/>
              <a:t>i</a:t>
            </a:r>
            <a:r>
              <a:rPr sz="4100" i="0" spc="-5">
                <a:latin typeface="Trebuchet MS"/>
                <a:cs typeface="Trebuchet MS"/>
              </a:rPr>
              <a:t>n</a:t>
            </a:r>
            <a:r>
              <a:rPr sz="4100" i="0" spc="-20">
                <a:latin typeface="Trebuchet MS"/>
                <a:cs typeface="Trebuchet MS"/>
              </a:rPr>
              <a:t> </a:t>
            </a:r>
            <a:r>
              <a:rPr sz="4100" i="0" spc="-5" dirty="0">
                <a:latin typeface="Trebuchet MS"/>
                <a:cs typeface="Trebuchet MS"/>
              </a:rPr>
              <a:t>Video</a:t>
            </a:r>
            <a:r>
              <a:rPr sz="4100" i="0" spc="-20" dirty="0">
                <a:latin typeface="Trebuchet MS"/>
                <a:cs typeface="Trebuchet MS"/>
              </a:rPr>
              <a:t> </a:t>
            </a:r>
            <a:r>
              <a:rPr sz="4100" i="0" spc="-5" dirty="0">
                <a:latin typeface="Trebuchet MS"/>
                <a:cs typeface="Trebuchet MS"/>
              </a:rPr>
              <a:t>Games</a:t>
            </a:r>
            <a:endParaRPr sz="41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583333" y="2839803"/>
            <a:ext cx="1605915" cy="1931035"/>
            <a:chOff x="10583333" y="2839803"/>
            <a:chExt cx="1605915" cy="19310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3333" y="4493570"/>
              <a:ext cx="1605489" cy="2769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91800" y="2839803"/>
              <a:ext cx="1597025" cy="1660525"/>
            </a:xfrm>
            <a:custGeom>
              <a:avLst/>
              <a:gdLst/>
              <a:ahLst/>
              <a:cxnLst/>
              <a:rect l="l" t="t" r="r" b="b"/>
              <a:pathLst>
                <a:path w="1597025" h="1660525">
                  <a:moveTo>
                    <a:pt x="1597024" y="1660331"/>
                  </a:moveTo>
                  <a:lnTo>
                    <a:pt x="0" y="1660331"/>
                  </a:lnTo>
                  <a:lnTo>
                    <a:pt x="0" y="0"/>
                  </a:lnTo>
                  <a:lnTo>
                    <a:pt x="1597024" y="0"/>
                  </a:lnTo>
                  <a:lnTo>
                    <a:pt x="1597024" y="1660331"/>
                  </a:lnTo>
                  <a:close/>
                </a:path>
              </a:pathLst>
            </a:custGeom>
            <a:solidFill>
              <a:srgbClr val="F09414">
                <a:alpha val="9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88824" cy="6858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0015" y="0"/>
              <a:ext cx="7481984" cy="6856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" y="609600"/>
              <a:ext cx="5019040" cy="1368425"/>
            </a:xfrm>
            <a:custGeom>
              <a:avLst/>
              <a:gdLst/>
              <a:ahLst/>
              <a:cxnLst/>
              <a:rect l="l" t="t" r="r" b="b"/>
              <a:pathLst>
                <a:path w="5019040" h="1368425">
                  <a:moveTo>
                    <a:pt x="5018565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5018565" y="0"/>
                  </a:lnTo>
                  <a:lnTo>
                    <a:pt x="5018565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53346" y="1006270"/>
            <a:ext cx="1638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u="heavy" spc="-5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Contents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" y="1970240"/>
            <a:ext cx="5029199" cy="2027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-25902" y="2373682"/>
            <a:ext cx="4523740" cy="34029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86409" indent="-474980">
              <a:lnSpc>
                <a:spcPct val="100000"/>
              </a:lnSpc>
              <a:spcBef>
                <a:spcPts val="360"/>
              </a:spcBef>
              <a:buFont typeface="Yu Gothic UI"/>
              <a:buChar char="❖"/>
              <a:tabLst>
                <a:tab pos="486409" algn="l"/>
                <a:tab pos="487045" algn="l"/>
              </a:tabLst>
            </a:pPr>
            <a:r>
              <a:rPr sz="2800" b="1" spc="-5" dirty="0">
                <a:latin typeface="Trebuchet MS"/>
                <a:cs typeface="Trebuchet MS"/>
              </a:rPr>
              <a:t>What</a:t>
            </a:r>
            <a:r>
              <a:rPr sz="2800" b="1" spc="-4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is</a:t>
            </a:r>
            <a:r>
              <a:rPr sz="2800" b="1" spc="-3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calculus?</a:t>
            </a:r>
            <a:endParaRPr sz="2800">
              <a:latin typeface="Trebuchet MS"/>
              <a:cs typeface="Trebuchet MS"/>
            </a:endParaRPr>
          </a:p>
          <a:p>
            <a:pPr marL="486409" marR="200660" indent="-474345">
              <a:lnSpc>
                <a:spcPts val="3020"/>
              </a:lnSpc>
              <a:spcBef>
                <a:spcPts val="650"/>
              </a:spcBef>
              <a:buFont typeface="Yu Gothic UI"/>
              <a:buChar char="❖"/>
              <a:tabLst>
                <a:tab pos="486409" algn="l"/>
                <a:tab pos="487045" algn="l"/>
              </a:tabLst>
            </a:pPr>
            <a:r>
              <a:rPr sz="2800" b="1" spc="-5" dirty="0">
                <a:latin typeface="Trebuchet MS"/>
                <a:cs typeface="Trebuchet MS"/>
              </a:rPr>
              <a:t>How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is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calculus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used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in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video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games?</a:t>
            </a:r>
            <a:endParaRPr sz="2800">
              <a:latin typeface="Trebuchet MS"/>
              <a:cs typeface="Trebuchet MS"/>
            </a:endParaRPr>
          </a:p>
          <a:p>
            <a:pPr marL="486409" marR="5080" indent="-474345">
              <a:lnSpc>
                <a:spcPts val="3020"/>
              </a:lnSpc>
              <a:spcBef>
                <a:spcPts val="610"/>
              </a:spcBef>
              <a:buFont typeface="Yu Gothic UI"/>
              <a:buChar char="❖"/>
              <a:tabLst>
                <a:tab pos="486409" algn="l"/>
                <a:tab pos="487045" algn="l"/>
              </a:tabLst>
            </a:pPr>
            <a:r>
              <a:rPr sz="2800" b="1" spc="-5" dirty="0">
                <a:latin typeface="Trebuchet MS"/>
                <a:cs typeface="Trebuchet MS"/>
              </a:rPr>
              <a:t>Is</a:t>
            </a:r>
            <a:r>
              <a:rPr sz="2800" b="1" spc="-3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calculus</a:t>
            </a:r>
            <a:r>
              <a:rPr sz="2800" b="1" spc="-3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necessary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for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video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games?</a:t>
            </a:r>
            <a:endParaRPr sz="2800">
              <a:latin typeface="Trebuchet MS"/>
              <a:cs typeface="Trebuchet MS"/>
            </a:endParaRPr>
          </a:p>
          <a:p>
            <a:pPr marL="486409" marR="50800" indent="-474345">
              <a:lnSpc>
                <a:spcPts val="3020"/>
              </a:lnSpc>
              <a:spcBef>
                <a:spcPts val="605"/>
              </a:spcBef>
              <a:buFont typeface="Yu Gothic UI"/>
              <a:buChar char="❖"/>
              <a:tabLst>
                <a:tab pos="486409" algn="l"/>
                <a:tab pos="487045" algn="l"/>
              </a:tabLst>
            </a:pPr>
            <a:r>
              <a:rPr sz="2800" b="1" spc="-5" dirty="0">
                <a:latin typeface="Trebuchet MS"/>
                <a:cs typeface="Trebuchet MS"/>
              </a:rPr>
              <a:t>In video </a:t>
            </a:r>
            <a:r>
              <a:rPr sz="2800" b="1" spc="-10" dirty="0">
                <a:latin typeface="Trebuchet MS"/>
                <a:cs typeface="Trebuchet MS"/>
              </a:rPr>
              <a:t>games </a:t>
            </a:r>
            <a:r>
              <a:rPr sz="2800" b="1" spc="-5" dirty="0">
                <a:latin typeface="Trebuchet MS"/>
                <a:cs typeface="Trebuchet MS"/>
              </a:rPr>
              <a:t>what </a:t>
            </a:r>
            <a:r>
              <a:rPr sz="2800" b="1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happens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if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we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don’t</a:t>
            </a:r>
            <a:r>
              <a:rPr sz="2800" b="1" spc="-2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use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calculus?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970239"/>
              <a:ext cx="10437812" cy="321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78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116667"/>
              <a:ext cx="10439400" cy="3793490"/>
            </a:xfrm>
            <a:custGeom>
              <a:avLst/>
              <a:gdLst/>
              <a:ahLst/>
              <a:cxnLst/>
              <a:rect l="l" t="t" r="r" b="b"/>
              <a:pathLst>
                <a:path w="10439400" h="3793490">
                  <a:moveTo>
                    <a:pt x="10439399" y="3793205"/>
                  </a:moveTo>
                  <a:lnTo>
                    <a:pt x="0" y="3793205"/>
                  </a:lnTo>
                  <a:lnTo>
                    <a:pt x="0" y="0"/>
                  </a:lnTo>
                  <a:lnTo>
                    <a:pt x="10439399" y="0"/>
                  </a:lnTo>
                  <a:lnTo>
                    <a:pt x="10439399" y="3793205"/>
                  </a:lnTo>
                  <a:close/>
                </a:path>
              </a:pathLst>
            </a:custGeom>
            <a:solidFill>
              <a:srgbClr val="0C0C0C">
                <a:alpha val="8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970239"/>
              <a:ext cx="10437812" cy="3211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0C0C0C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3345" y="836141"/>
            <a:ext cx="89319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30"/>
              </a:lnSpc>
              <a:spcBef>
                <a:spcPts val="100"/>
              </a:spcBef>
            </a:pPr>
            <a:r>
              <a:rPr b="1" i="0" spc="-10" dirty="0">
                <a:latin typeface="Trebuchet MS"/>
                <a:cs typeface="Trebuchet MS"/>
              </a:rPr>
              <a:t>What</a:t>
            </a:r>
            <a:r>
              <a:rPr b="1" i="0" spc="-30" dirty="0">
                <a:latin typeface="Trebuchet MS"/>
                <a:cs typeface="Trebuchet MS"/>
              </a:rPr>
              <a:t> </a:t>
            </a:r>
            <a:r>
              <a:rPr b="1" i="0" spc="-5" dirty="0">
                <a:latin typeface="Trebuchet MS"/>
                <a:cs typeface="Trebuchet MS"/>
              </a:rPr>
              <a:t>is</a:t>
            </a:r>
            <a:r>
              <a:rPr b="1" i="0" spc="-25" dirty="0">
                <a:latin typeface="Trebuchet MS"/>
                <a:cs typeface="Trebuchet MS"/>
              </a:rPr>
              <a:t> </a:t>
            </a:r>
            <a:r>
              <a:rPr b="1" i="0" spc="-10" dirty="0">
                <a:latin typeface="Trebuchet MS"/>
                <a:cs typeface="Trebuchet MS"/>
              </a:rPr>
              <a:t>calculus</a:t>
            </a:r>
            <a:r>
              <a:rPr b="1" i="0" spc="-25" dirty="0">
                <a:latin typeface="Trebuchet MS"/>
                <a:cs typeface="Trebuchet MS"/>
              </a:rPr>
              <a:t> </a:t>
            </a:r>
            <a:r>
              <a:rPr b="1" i="0" dirty="0">
                <a:latin typeface="Trebuchet MS"/>
                <a:cs typeface="Trebuchet MS"/>
              </a:rPr>
              <a:t>?</a:t>
            </a:r>
          </a:p>
          <a:p>
            <a:pPr marL="12700">
              <a:lnSpc>
                <a:spcPts val="2250"/>
              </a:lnSpc>
            </a:pPr>
            <a:r>
              <a:rPr sz="1950" b="1" i="0" spc="10" dirty="0">
                <a:latin typeface="Trebuchet MS"/>
                <a:cs typeface="Trebuchet MS"/>
              </a:rPr>
              <a:t>Calculus</a:t>
            </a:r>
            <a:r>
              <a:rPr sz="1950" b="1" i="0" spc="5" dirty="0">
                <a:latin typeface="Trebuchet MS"/>
                <a:cs typeface="Trebuchet MS"/>
              </a:rPr>
              <a:t> is </a:t>
            </a:r>
            <a:r>
              <a:rPr sz="1950" b="1" i="0" spc="15" dirty="0">
                <a:latin typeface="Trebuchet MS"/>
                <a:cs typeface="Trebuchet MS"/>
              </a:rPr>
              <a:t>a</a:t>
            </a:r>
            <a:r>
              <a:rPr sz="1950" b="1" i="0" spc="5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branch</a:t>
            </a:r>
            <a:r>
              <a:rPr sz="1950" b="1" i="0" spc="5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of</a:t>
            </a:r>
            <a:r>
              <a:rPr sz="1950" b="1" i="0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mathematics</a:t>
            </a:r>
            <a:r>
              <a:rPr sz="1950" b="1" i="0" spc="5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that</a:t>
            </a:r>
            <a:r>
              <a:rPr sz="1950" b="1" i="0" spc="5" dirty="0">
                <a:latin typeface="Trebuchet MS"/>
                <a:cs typeface="Trebuchet MS"/>
              </a:rPr>
              <a:t> involves </a:t>
            </a:r>
            <a:r>
              <a:rPr sz="1950" b="1" i="0" spc="10" dirty="0">
                <a:latin typeface="Trebuchet MS"/>
                <a:cs typeface="Trebuchet MS"/>
              </a:rPr>
              <a:t>study</a:t>
            </a:r>
            <a:r>
              <a:rPr sz="1950" b="1" i="0" spc="5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of</a:t>
            </a:r>
            <a:r>
              <a:rPr sz="1950" b="1" i="0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rates</a:t>
            </a:r>
            <a:r>
              <a:rPr sz="1950" b="1" i="0" spc="5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of</a:t>
            </a:r>
            <a:r>
              <a:rPr sz="1950" b="1" i="0" dirty="0">
                <a:latin typeface="Trebuchet MS"/>
                <a:cs typeface="Trebuchet MS"/>
              </a:rPr>
              <a:t> </a:t>
            </a:r>
            <a:r>
              <a:rPr sz="1950" b="1" i="0" spc="10" dirty="0">
                <a:latin typeface="Trebuchet MS"/>
                <a:cs typeface="Trebuchet MS"/>
              </a:rPr>
              <a:t>changes.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11188" y="609600"/>
            <a:ext cx="8877935" cy="5220335"/>
            <a:chOff x="3311188" y="609600"/>
            <a:chExt cx="8877935" cy="52203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5826" y="1971234"/>
              <a:ext cx="1602996" cy="1442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1188" y="2091804"/>
              <a:ext cx="3433911" cy="37381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65923" y="3808565"/>
            <a:ext cx="710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rebuchet MS"/>
                <a:cs typeface="Trebuchet MS"/>
              </a:rPr>
              <a:t>Calculus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2368" y="2301921"/>
            <a:ext cx="103568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3065" marR="5080" indent="-381000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latin typeface="Trebuchet MS"/>
                <a:cs typeface="Trebuchet MS"/>
              </a:rPr>
              <a:t>Engineeri  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0696" y="3001818"/>
            <a:ext cx="756920" cy="4889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19405" marR="5080" indent="-307340">
              <a:lnSpc>
                <a:spcPts val="1730"/>
              </a:lnSpc>
              <a:spcBef>
                <a:spcPts val="315"/>
              </a:spcBef>
            </a:pPr>
            <a:r>
              <a:rPr sz="1600" b="1" spc="-5" dirty="0">
                <a:latin typeface="Trebuchet MS"/>
                <a:cs typeface="Trebuchet MS"/>
              </a:rPr>
              <a:t>Medicin  </a:t>
            </a:r>
            <a:r>
              <a:rPr sz="1600" b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5999" y="4505585"/>
            <a:ext cx="666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Statistics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5148" y="5185434"/>
            <a:ext cx="771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rebuchet MS"/>
                <a:cs typeface="Trebuchet MS"/>
              </a:rPr>
              <a:t>Economics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85890" y="4410354"/>
            <a:ext cx="712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Trebuchet MS"/>
                <a:cs typeface="Trebuchet MS"/>
              </a:rPr>
              <a:t>Physics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90560" y="3127445"/>
            <a:ext cx="81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Gaming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68487" y="2259467"/>
            <a:ext cx="1633855" cy="1240790"/>
            <a:chOff x="768487" y="2259467"/>
            <a:chExt cx="1633855" cy="1240790"/>
          </a:xfrm>
        </p:grpSpPr>
        <p:sp>
          <p:nvSpPr>
            <p:cNvPr id="22" name="object 22"/>
            <p:cNvSpPr/>
            <p:nvPr/>
          </p:nvSpPr>
          <p:spPr>
            <a:xfrm>
              <a:off x="774837" y="3107760"/>
              <a:ext cx="1621155" cy="386080"/>
            </a:xfrm>
            <a:custGeom>
              <a:avLst/>
              <a:gdLst/>
              <a:ahLst/>
              <a:cxnLst/>
              <a:rect l="l" t="t" r="r" b="b"/>
              <a:pathLst>
                <a:path w="1621155" h="386079">
                  <a:moveTo>
                    <a:pt x="810269" y="0"/>
                  </a:moveTo>
                  <a:lnTo>
                    <a:pt x="810269" y="262786"/>
                  </a:lnTo>
                  <a:lnTo>
                    <a:pt x="1620538" y="262786"/>
                  </a:lnTo>
                  <a:lnTo>
                    <a:pt x="1620538" y="385613"/>
                  </a:lnTo>
                </a:path>
                <a:path w="1621155" h="386079">
                  <a:moveTo>
                    <a:pt x="810268" y="0"/>
                  </a:moveTo>
                  <a:lnTo>
                    <a:pt x="810268" y="262786"/>
                  </a:lnTo>
                  <a:lnTo>
                    <a:pt x="0" y="262786"/>
                  </a:lnTo>
                  <a:lnTo>
                    <a:pt x="0" y="385613"/>
                  </a:lnTo>
                </a:path>
              </a:pathLst>
            </a:custGeom>
            <a:ln w="12699">
              <a:solidFill>
                <a:srgbClr val="6FB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2158" y="2265817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lnTo>
                    <a:pt x="6616" y="51422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4BAE7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2159" y="2265817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0" y="84194"/>
                  </a:moveTo>
                  <a:lnTo>
                    <a:pt x="6616" y="51422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9481" y="240577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lnTo>
                    <a:pt x="6616" y="51422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9481" y="240577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0" y="84194"/>
                  </a:moveTo>
                  <a:lnTo>
                    <a:pt x="6616" y="51422"/>
                  </a:lnTo>
                  <a:lnTo>
                    <a:pt x="24659" y="24660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close/>
                </a:path>
              </a:pathLst>
            </a:custGeom>
            <a:ln w="12699">
              <a:solidFill>
                <a:srgbClr val="429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97607" y="2642340"/>
            <a:ext cx="1069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Invented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5539" y="3487026"/>
            <a:ext cx="1486535" cy="995044"/>
            <a:chOff x="105539" y="3487026"/>
            <a:chExt cx="1486535" cy="995044"/>
          </a:xfrm>
        </p:grpSpPr>
        <p:sp>
          <p:nvSpPr>
            <p:cNvPr id="29" name="object 29"/>
            <p:cNvSpPr/>
            <p:nvPr/>
          </p:nvSpPr>
          <p:spPr>
            <a:xfrm>
              <a:off x="111889" y="3493376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5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2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3"/>
                  </a:lnTo>
                  <a:lnTo>
                    <a:pt x="6616" y="51421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3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2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4BAE7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1889" y="3493376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5" h="842010">
                  <a:moveTo>
                    <a:pt x="0" y="84193"/>
                  </a:moveTo>
                  <a:lnTo>
                    <a:pt x="6616" y="51421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3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2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2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11" y="363333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5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lnTo>
                    <a:pt x="6616" y="51422"/>
                  </a:lnTo>
                  <a:lnTo>
                    <a:pt x="24660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11" y="363333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5" h="842010">
                  <a:moveTo>
                    <a:pt x="0" y="84194"/>
                  </a:moveTo>
                  <a:lnTo>
                    <a:pt x="6616" y="51422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close/>
                </a:path>
              </a:pathLst>
            </a:custGeom>
            <a:ln w="12699">
              <a:solidFill>
                <a:srgbClr val="6FB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5152" y="3732739"/>
            <a:ext cx="93408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163830">
              <a:lnSpc>
                <a:spcPts val="2160"/>
              </a:lnSpc>
              <a:spcBef>
                <a:spcPts val="370"/>
              </a:spcBef>
            </a:pP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Isaac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Newton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726077" y="3487026"/>
            <a:ext cx="1486535" cy="995044"/>
            <a:chOff x="1726077" y="3487026"/>
            <a:chExt cx="1486535" cy="995044"/>
          </a:xfrm>
        </p:grpSpPr>
        <p:sp>
          <p:nvSpPr>
            <p:cNvPr id="35" name="object 35"/>
            <p:cNvSpPr/>
            <p:nvPr/>
          </p:nvSpPr>
          <p:spPr>
            <a:xfrm>
              <a:off x="1732427" y="3493376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2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3"/>
                  </a:lnTo>
                  <a:lnTo>
                    <a:pt x="6616" y="51421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3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2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4BAE7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32427" y="3493376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0" y="84193"/>
                  </a:moveTo>
                  <a:lnTo>
                    <a:pt x="6616" y="51421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3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2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2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9749" y="363333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1241700" y="841942"/>
                  </a:move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lnTo>
                    <a:pt x="6616" y="51422"/>
                  </a:lnTo>
                  <a:lnTo>
                    <a:pt x="24660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79749" y="3633332"/>
              <a:ext cx="1326515" cy="842010"/>
            </a:xfrm>
            <a:custGeom>
              <a:avLst/>
              <a:gdLst/>
              <a:ahLst/>
              <a:cxnLst/>
              <a:rect l="l" t="t" r="r" b="b"/>
              <a:pathLst>
                <a:path w="1326514" h="842010">
                  <a:moveTo>
                    <a:pt x="0" y="84194"/>
                  </a:moveTo>
                  <a:lnTo>
                    <a:pt x="6616" y="51422"/>
                  </a:lnTo>
                  <a:lnTo>
                    <a:pt x="24659" y="24659"/>
                  </a:lnTo>
                  <a:lnTo>
                    <a:pt x="51422" y="6616"/>
                  </a:lnTo>
                  <a:lnTo>
                    <a:pt x="84194" y="0"/>
                  </a:lnTo>
                  <a:lnTo>
                    <a:pt x="1241700" y="0"/>
                  </a:lnTo>
                  <a:lnTo>
                    <a:pt x="1288411" y="14145"/>
                  </a:lnTo>
                  <a:lnTo>
                    <a:pt x="1319486" y="51974"/>
                  </a:lnTo>
                  <a:lnTo>
                    <a:pt x="1325894" y="84194"/>
                  </a:lnTo>
                  <a:lnTo>
                    <a:pt x="1325894" y="757748"/>
                  </a:lnTo>
                  <a:lnTo>
                    <a:pt x="1319278" y="790520"/>
                  </a:lnTo>
                  <a:lnTo>
                    <a:pt x="1301235" y="817283"/>
                  </a:lnTo>
                  <a:lnTo>
                    <a:pt x="1274472" y="835326"/>
                  </a:lnTo>
                  <a:lnTo>
                    <a:pt x="1241700" y="841942"/>
                  </a:lnTo>
                  <a:lnTo>
                    <a:pt x="84194" y="841942"/>
                  </a:lnTo>
                  <a:lnTo>
                    <a:pt x="51422" y="835326"/>
                  </a:lnTo>
                  <a:lnTo>
                    <a:pt x="24659" y="817283"/>
                  </a:lnTo>
                  <a:lnTo>
                    <a:pt x="6616" y="790520"/>
                  </a:lnTo>
                  <a:lnTo>
                    <a:pt x="0" y="757748"/>
                  </a:lnTo>
                  <a:lnTo>
                    <a:pt x="0" y="84194"/>
                  </a:lnTo>
                  <a:close/>
                </a:path>
              </a:pathLst>
            </a:custGeom>
            <a:ln w="12699">
              <a:solidFill>
                <a:srgbClr val="6FB9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986553" y="3732739"/>
            <a:ext cx="1111250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1285" marR="5080" indent="-109220">
              <a:lnSpc>
                <a:spcPts val="2160"/>
              </a:lnSpc>
              <a:spcBef>
                <a:spcPts val="370"/>
              </a:spcBef>
            </a:pP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Gottfried  Leibniz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02105" y="2275581"/>
            <a:ext cx="1736725" cy="1318895"/>
            <a:chOff x="7702105" y="2275581"/>
            <a:chExt cx="1736725" cy="1318895"/>
          </a:xfrm>
        </p:grpSpPr>
        <p:sp>
          <p:nvSpPr>
            <p:cNvPr id="41" name="object 41"/>
            <p:cNvSpPr/>
            <p:nvPr/>
          </p:nvSpPr>
          <p:spPr>
            <a:xfrm>
              <a:off x="7708455" y="3177393"/>
              <a:ext cx="1724025" cy="410209"/>
            </a:xfrm>
            <a:custGeom>
              <a:avLst/>
              <a:gdLst/>
              <a:ahLst/>
              <a:cxnLst/>
              <a:rect l="l" t="t" r="r" b="b"/>
              <a:pathLst>
                <a:path w="1724025" h="410210">
                  <a:moveTo>
                    <a:pt x="861774" y="0"/>
                  </a:moveTo>
                  <a:lnTo>
                    <a:pt x="861774" y="279490"/>
                  </a:lnTo>
                  <a:lnTo>
                    <a:pt x="1723548" y="279490"/>
                  </a:lnTo>
                  <a:lnTo>
                    <a:pt x="1723548" y="410126"/>
                  </a:lnTo>
                </a:path>
                <a:path w="1724025" h="410210">
                  <a:moveTo>
                    <a:pt x="861773" y="0"/>
                  </a:moveTo>
                  <a:lnTo>
                    <a:pt x="861773" y="279490"/>
                  </a:lnTo>
                  <a:lnTo>
                    <a:pt x="0" y="279490"/>
                  </a:lnTo>
                  <a:lnTo>
                    <a:pt x="0" y="410126"/>
                  </a:lnTo>
                </a:path>
              </a:pathLst>
            </a:custGeom>
            <a:ln w="12699">
              <a:solidFill>
                <a:srgbClr val="75B0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5142" y="228193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29" y="895460"/>
                  </a:moveTo>
                  <a:lnTo>
                    <a:pt x="89545" y="895460"/>
                  </a:lnTo>
                  <a:lnTo>
                    <a:pt x="54690" y="888424"/>
                  </a:lnTo>
                  <a:lnTo>
                    <a:pt x="26226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lnTo>
                    <a:pt x="7036" y="54690"/>
                  </a:lnTo>
                  <a:lnTo>
                    <a:pt x="26226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7" y="869233"/>
                  </a:lnTo>
                  <a:lnTo>
                    <a:pt x="1355484" y="888424"/>
                  </a:lnTo>
                  <a:lnTo>
                    <a:pt x="1320629" y="895460"/>
                  </a:lnTo>
                  <a:close/>
                </a:path>
              </a:pathLst>
            </a:custGeom>
            <a:solidFill>
              <a:srgbClr val="448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5142" y="228193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6"/>
                  </a:moveTo>
                  <a:lnTo>
                    <a:pt x="7036" y="54690"/>
                  </a:lnTo>
                  <a:lnTo>
                    <a:pt x="26226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7" y="869233"/>
                  </a:lnTo>
                  <a:lnTo>
                    <a:pt x="1355484" y="888424"/>
                  </a:lnTo>
                  <a:lnTo>
                    <a:pt x="1320629" y="895460"/>
                  </a:lnTo>
                  <a:lnTo>
                    <a:pt x="89545" y="895460"/>
                  </a:lnTo>
                  <a:lnTo>
                    <a:pt x="54690" y="888424"/>
                  </a:lnTo>
                  <a:lnTo>
                    <a:pt x="26226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21828" y="2430783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29" y="895461"/>
                  </a:moveTo>
                  <a:lnTo>
                    <a:pt x="89546" y="895461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7" y="840770"/>
                  </a:lnTo>
                  <a:lnTo>
                    <a:pt x="0" y="805914"/>
                  </a:lnTo>
                  <a:lnTo>
                    <a:pt x="0" y="89546"/>
                  </a:lnTo>
                  <a:lnTo>
                    <a:pt x="7037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6" y="0"/>
                  </a:lnTo>
                  <a:lnTo>
                    <a:pt x="1320629" y="0"/>
                  </a:lnTo>
                  <a:lnTo>
                    <a:pt x="1370310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8" y="869233"/>
                  </a:lnTo>
                  <a:lnTo>
                    <a:pt x="1355484" y="888424"/>
                  </a:lnTo>
                  <a:lnTo>
                    <a:pt x="1320629" y="895461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21828" y="2430783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6"/>
                  </a:moveTo>
                  <a:lnTo>
                    <a:pt x="7037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6" y="0"/>
                  </a:lnTo>
                  <a:lnTo>
                    <a:pt x="1320629" y="0"/>
                  </a:lnTo>
                  <a:lnTo>
                    <a:pt x="1370310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8" y="869233"/>
                  </a:lnTo>
                  <a:lnTo>
                    <a:pt x="1355484" y="888424"/>
                  </a:lnTo>
                  <a:lnTo>
                    <a:pt x="1320629" y="895461"/>
                  </a:lnTo>
                  <a:lnTo>
                    <a:pt x="89546" y="895461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7" y="840770"/>
                  </a:lnTo>
                  <a:lnTo>
                    <a:pt x="0" y="805914"/>
                  </a:lnTo>
                  <a:lnTo>
                    <a:pt x="0" y="89546"/>
                  </a:lnTo>
                  <a:close/>
                </a:path>
              </a:pathLst>
            </a:custGeom>
            <a:ln w="12699">
              <a:solidFill>
                <a:srgbClr val="5195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97894" y="2719864"/>
            <a:ext cx="8572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002060"/>
                </a:solidFill>
                <a:latin typeface="Trebuchet MS"/>
                <a:cs typeface="Trebuchet MS"/>
              </a:rPr>
              <a:t>Calculus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97017" y="3581169"/>
            <a:ext cx="1579880" cy="1057275"/>
            <a:chOff x="6997017" y="3581169"/>
            <a:chExt cx="1579880" cy="1057275"/>
          </a:xfrm>
        </p:grpSpPr>
        <p:sp>
          <p:nvSpPr>
            <p:cNvPr id="48" name="object 48"/>
            <p:cNvSpPr/>
            <p:nvPr/>
          </p:nvSpPr>
          <p:spPr>
            <a:xfrm>
              <a:off x="7003367" y="3587519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29" y="895460"/>
                  </a:moveTo>
                  <a:lnTo>
                    <a:pt x="89545" y="895460"/>
                  </a:lnTo>
                  <a:lnTo>
                    <a:pt x="54690" y="888423"/>
                  </a:lnTo>
                  <a:lnTo>
                    <a:pt x="26226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5"/>
                  </a:lnTo>
                  <a:lnTo>
                    <a:pt x="7036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5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7" y="869233"/>
                  </a:lnTo>
                  <a:lnTo>
                    <a:pt x="1355484" y="888423"/>
                  </a:lnTo>
                  <a:lnTo>
                    <a:pt x="1320629" y="895460"/>
                  </a:lnTo>
                  <a:close/>
                </a:path>
              </a:pathLst>
            </a:custGeom>
            <a:solidFill>
              <a:srgbClr val="519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3367" y="3587519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5"/>
                  </a:moveTo>
                  <a:lnTo>
                    <a:pt x="7036" y="54690"/>
                  </a:lnTo>
                  <a:lnTo>
                    <a:pt x="26226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5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7" y="869233"/>
                  </a:lnTo>
                  <a:lnTo>
                    <a:pt x="1355484" y="888423"/>
                  </a:lnTo>
                  <a:lnTo>
                    <a:pt x="1320629" y="895460"/>
                  </a:lnTo>
                  <a:lnTo>
                    <a:pt x="89545" y="895460"/>
                  </a:lnTo>
                  <a:lnTo>
                    <a:pt x="54690" y="888423"/>
                  </a:lnTo>
                  <a:lnTo>
                    <a:pt x="26226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60053" y="373637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29" y="895460"/>
                  </a:moveTo>
                  <a:lnTo>
                    <a:pt x="89545" y="895460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lnTo>
                    <a:pt x="7036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10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9" y="840770"/>
                  </a:lnTo>
                  <a:lnTo>
                    <a:pt x="1383948" y="869233"/>
                  </a:lnTo>
                  <a:lnTo>
                    <a:pt x="1355485" y="888424"/>
                  </a:lnTo>
                  <a:lnTo>
                    <a:pt x="1320629" y="89546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60053" y="373637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6"/>
                  </a:moveTo>
                  <a:lnTo>
                    <a:pt x="7036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10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9" y="840770"/>
                  </a:lnTo>
                  <a:lnTo>
                    <a:pt x="1383948" y="869233"/>
                  </a:lnTo>
                  <a:lnTo>
                    <a:pt x="1355485" y="888424"/>
                  </a:lnTo>
                  <a:lnTo>
                    <a:pt x="1320629" y="895460"/>
                  </a:lnTo>
                  <a:lnTo>
                    <a:pt x="89545" y="895460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close/>
                </a:path>
              </a:pathLst>
            </a:custGeom>
            <a:ln w="12699">
              <a:solidFill>
                <a:srgbClr val="75B0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446919" y="3908867"/>
            <a:ext cx="835660" cy="51815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7145">
              <a:lnSpc>
                <a:spcPts val="1839"/>
              </a:lnSpc>
              <a:spcBef>
                <a:spcPts val="325"/>
              </a:spcBef>
            </a:pPr>
            <a:r>
              <a:rPr sz="1700" b="1" spc="-5" dirty="0">
                <a:solidFill>
                  <a:srgbClr val="002060"/>
                </a:solidFill>
                <a:latin typeface="Trebuchet MS"/>
                <a:cs typeface="Trebuchet MS"/>
              </a:rPr>
              <a:t>Integral </a:t>
            </a:r>
            <a:r>
              <a:rPr sz="1700" b="1" spc="-5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700" b="1" spc="-5" dirty="0">
                <a:solidFill>
                  <a:srgbClr val="002060"/>
                </a:solidFill>
                <a:latin typeface="Trebuchet MS"/>
                <a:cs typeface="Trebuchet MS"/>
              </a:rPr>
              <a:t>calculus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720565" y="3581169"/>
            <a:ext cx="1579880" cy="1057275"/>
            <a:chOff x="8720565" y="3581169"/>
            <a:chExt cx="1579880" cy="1057275"/>
          </a:xfrm>
        </p:grpSpPr>
        <p:sp>
          <p:nvSpPr>
            <p:cNvPr id="54" name="object 54"/>
            <p:cNvSpPr/>
            <p:nvPr/>
          </p:nvSpPr>
          <p:spPr>
            <a:xfrm>
              <a:off x="8726915" y="3587519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30" y="895460"/>
                  </a:moveTo>
                  <a:lnTo>
                    <a:pt x="89546" y="895460"/>
                  </a:lnTo>
                  <a:lnTo>
                    <a:pt x="54690" y="888423"/>
                  </a:lnTo>
                  <a:lnTo>
                    <a:pt x="26227" y="869233"/>
                  </a:lnTo>
                  <a:lnTo>
                    <a:pt x="7037" y="840770"/>
                  </a:lnTo>
                  <a:lnTo>
                    <a:pt x="0" y="805914"/>
                  </a:lnTo>
                  <a:lnTo>
                    <a:pt x="0" y="89545"/>
                  </a:lnTo>
                  <a:lnTo>
                    <a:pt x="7037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6" y="0"/>
                  </a:lnTo>
                  <a:lnTo>
                    <a:pt x="1320630" y="0"/>
                  </a:lnTo>
                  <a:lnTo>
                    <a:pt x="1370310" y="15044"/>
                  </a:lnTo>
                  <a:lnTo>
                    <a:pt x="1403360" y="55278"/>
                  </a:lnTo>
                  <a:lnTo>
                    <a:pt x="1410176" y="89545"/>
                  </a:lnTo>
                  <a:lnTo>
                    <a:pt x="1410176" y="805914"/>
                  </a:lnTo>
                  <a:lnTo>
                    <a:pt x="1403139" y="840770"/>
                  </a:lnTo>
                  <a:lnTo>
                    <a:pt x="1383949" y="869233"/>
                  </a:lnTo>
                  <a:lnTo>
                    <a:pt x="1355485" y="888423"/>
                  </a:lnTo>
                  <a:lnTo>
                    <a:pt x="1320630" y="895460"/>
                  </a:lnTo>
                  <a:close/>
                </a:path>
              </a:pathLst>
            </a:custGeom>
            <a:solidFill>
              <a:srgbClr val="5195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726915" y="3587519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5"/>
                  </a:moveTo>
                  <a:lnTo>
                    <a:pt x="7037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6" y="0"/>
                  </a:lnTo>
                  <a:lnTo>
                    <a:pt x="1320630" y="0"/>
                  </a:lnTo>
                  <a:lnTo>
                    <a:pt x="1370310" y="15044"/>
                  </a:lnTo>
                  <a:lnTo>
                    <a:pt x="1403360" y="55278"/>
                  </a:lnTo>
                  <a:lnTo>
                    <a:pt x="1410176" y="89545"/>
                  </a:lnTo>
                  <a:lnTo>
                    <a:pt x="1410176" y="805914"/>
                  </a:lnTo>
                  <a:lnTo>
                    <a:pt x="1403139" y="840770"/>
                  </a:lnTo>
                  <a:lnTo>
                    <a:pt x="1383949" y="869233"/>
                  </a:lnTo>
                  <a:lnTo>
                    <a:pt x="1355485" y="888423"/>
                  </a:lnTo>
                  <a:lnTo>
                    <a:pt x="1320630" y="895460"/>
                  </a:lnTo>
                  <a:lnTo>
                    <a:pt x="89546" y="895460"/>
                  </a:lnTo>
                  <a:lnTo>
                    <a:pt x="54690" y="888423"/>
                  </a:lnTo>
                  <a:lnTo>
                    <a:pt x="26227" y="869233"/>
                  </a:lnTo>
                  <a:lnTo>
                    <a:pt x="7037" y="840770"/>
                  </a:lnTo>
                  <a:lnTo>
                    <a:pt x="0" y="805914"/>
                  </a:lnTo>
                  <a:lnTo>
                    <a:pt x="0" y="8954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83602" y="373637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1320629" y="895460"/>
                  </a:moveTo>
                  <a:lnTo>
                    <a:pt x="89545" y="895460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lnTo>
                    <a:pt x="7036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8" y="869233"/>
                  </a:lnTo>
                  <a:lnTo>
                    <a:pt x="1355484" y="888424"/>
                  </a:lnTo>
                  <a:lnTo>
                    <a:pt x="1320629" y="89546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83602" y="3736371"/>
              <a:ext cx="1410335" cy="895985"/>
            </a:xfrm>
            <a:custGeom>
              <a:avLst/>
              <a:gdLst/>
              <a:ahLst/>
              <a:cxnLst/>
              <a:rect l="l" t="t" r="r" b="b"/>
              <a:pathLst>
                <a:path w="1410334" h="895985">
                  <a:moveTo>
                    <a:pt x="0" y="89546"/>
                  </a:moveTo>
                  <a:lnTo>
                    <a:pt x="7036" y="54690"/>
                  </a:lnTo>
                  <a:lnTo>
                    <a:pt x="26227" y="26227"/>
                  </a:lnTo>
                  <a:lnTo>
                    <a:pt x="54690" y="7036"/>
                  </a:lnTo>
                  <a:lnTo>
                    <a:pt x="89545" y="0"/>
                  </a:lnTo>
                  <a:lnTo>
                    <a:pt x="1320629" y="0"/>
                  </a:lnTo>
                  <a:lnTo>
                    <a:pt x="1370309" y="15044"/>
                  </a:lnTo>
                  <a:lnTo>
                    <a:pt x="1403359" y="55278"/>
                  </a:lnTo>
                  <a:lnTo>
                    <a:pt x="1410175" y="89546"/>
                  </a:lnTo>
                  <a:lnTo>
                    <a:pt x="1410175" y="805914"/>
                  </a:lnTo>
                  <a:lnTo>
                    <a:pt x="1403138" y="840770"/>
                  </a:lnTo>
                  <a:lnTo>
                    <a:pt x="1383948" y="869233"/>
                  </a:lnTo>
                  <a:lnTo>
                    <a:pt x="1355484" y="888424"/>
                  </a:lnTo>
                  <a:lnTo>
                    <a:pt x="1320629" y="895460"/>
                  </a:lnTo>
                  <a:lnTo>
                    <a:pt x="89545" y="895460"/>
                  </a:lnTo>
                  <a:lnTo>
                    <a:pt x="54690" y="888424"/>
                  </a:lnTo>
                  <a:lnTo>
                    <a:pt x="26227" y="869233"/>
                  </a:lnTo>
                  <a:lnTo>
                    <a:pt x="7036" y="840770"/>
                  </a:lnTo>
                  <a:lnTo>
                    <a:pt x="0" y="805914"/>
                  </a:lnTo>
                  <a:lnTo>
                    <a:pt x="0" y="89546"/>
                  </a:lnTo>
                  <a:close/>
                </a:path>
              </a:pathLst>
            </a:custGeom>
            <a:ln w="12699">
              <a:solidFill>
                <a:srgbClr val="75B0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996605" y="3908867"/>
            <a:ext cx="1181735" cy="51815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86055" marR="5080" indent="-173990">
              <a:lnSpc>
                <a:spcPts val="1839"/>
              </a:lnSpc>
              <a:spcBef>
                <a:spcPts val="325"/>
              </a:spcBef>
            </a:pPr>
            <a:r>
              <a:rPr sz="1700" b="1" spc="-5" dirty="0">
                <a:solidFill>
                  <a:srgbClr val="002060"/>
                </a:solidFill>
                <a:latin typeface="Trebuchet MS"/>
                <a:cs typeface="Trebuchet MS"/>
              </a:rPr>
              <a:t>Differential  calculus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85825" y="381000"/>
            <a:ext cx="1606175" cy="1734503"/>
            <a:chOff x="10585825" y="381000"/>
            <a:chExt cx="1606175" cy="173450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88625" y="3810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0819" y="1828800"/>
            <a:ext cx="11789410" cy="4896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 marR="10223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Initially the calculus of physics engines in video games was offered to detecting </a:t>
            </a:r>
            <a:r>
              <a:rPr sz="240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collisions between in-game objects (such as player characters, rocks, and dust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particles)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and enacting appropriate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responses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rebuchet MS"/>
              <a:cs typeface="Trebuchet MS"/>
            </a:endParaRPr>
          </a:p>
          <a:p>
            <a:pPr marL="467359" indent="-455295">
              <a:lnSpc>
                <a:spcPct val="100000"/>
              </a:lnSpc>
              <a:buSzPct val="102083"/>
              <a:buFont typeface="Yu Gothic UI"/>
              <a:buChar char="❖"/>
              <a:tabLst>
                <a:tab pos="467359" algn="l"/>
                <a:tab pos="467995" algn="l"/>
              </a:tabLst>
            </a:pP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Integral</a:t>
            </a:r>
            <a:r>
              <a:rPr sz="2400" b="1" u="heavy" spc="-50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calculus</a:t>
            </a:r>
            <a:endParaRPr sz="2400" dirty="0">
              <a:latin typeface="Trebuchet MS"/>
              <a:cs typeface="Trebuchet MS"/>
            </a:endParaRPr>
          </a:p>
          <a:p>
            <a:pPr marL="467359" indent="-368935">
              <a:lnSpc>
                <a:spcPct val="100000"/>
              </a:lnSpc>
              <a:spcBef>
                <a:spcPts val="2895"/>
              </a:spcBef>
              <a:buFont typeface="Yu Gothic UI"/>
              <a:buChar char="□"/>
              <a:tabLst>
                <a:tab pos="467359" algn="l"/>
                <a:tab pos="467995" algn="l"/>
              </a:tabLst>
            </a:pP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Simulate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bouncing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light,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subdivision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467359" indent="-368935">
              <a:lnSpc>
                <a:spcPct val="100000"/>
              </a:lnSpc>
              <a:buFont typeface="Yu Gothic UI"/>
              <a:buChar char="□"/>
              <a:tabLst>
                <a:tab pos="467359" algn="l"/>
                <a:tab pos="467995" algn="l"/>
              </a:tabLst>
            </a:pP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Geometry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smooth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surfaces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467359" indent="-368935">
              <a:lnSpc>
                <a:spcPct val="100000"/>
              </a:lnSpc>
              <a:buFont typeface="Yu Gothic UI"/>
              <a:buChar char="□"/>
              <a:tabLst>
                <a:tab pos="467359" algn="l"/>
                <a:tab pos="467995" algn="l"/>
              </a:tabLst>
            </a:pP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Harmonic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coordinates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characters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move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realistically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Trebuchet MS"/>
              <a:cs typeface="Trebuchet MS"/>
            </a:endParaRPr>
          </a:p>
          <a:p>
            <a:pPr marL="467359" indent="-455295">
              <a:lnSpc>
                <a:spcPct val="100000"/>
              </a:lnSpc>
              <a:buSzPct val="102083"/>
              <a:buFont typeface="Yu Gothic UI"/>
              <a:buChar char="❖"/>
              <a:tabLst>
                <a:tab pos="467359" algn="l"/>
                <a:tab pos="467995" algn="l"/>
              </a:tabLst>
            </a:pP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Differential</a:t>
            </a:r>
            <a:r>
              <a:rPr sz="2400" b="1" u="heavy" spc="-50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5" dirty="0">
                <a:solidFill>
                  <a:srgbClr val="002060"/>
                </a:solidFill>
                <a:uFill>
                  <a:solidFill>
                    <a:srgbClr val="002060"/>
                  </a:solidFill>
                </a:uFill>
                <a:latin typeface="Trebuchet MS"/>
                <a:cs typeface="Trebuchet MS"/>
              </a:rPr>
              <a:t>calculus</a:t>
            </a:r>
            <a:endParaRPr sz="2400" dirty="0">
              <a:latin typeface="Trebuchet MS"/>
              <a:cs typeface="Trebuchet MS"/>
            </a:endParaRPr>
          </a:p>
          <a:p>
            <a:pPr marL="467359" marR="5080" indent="-368300">
              <a:lnSpc>
                <a:spcPct val="100000"/>
              </a:lnSpc>
              <a:spcBef>
                <a:spcPts val="2895"/>
              </a:spcBef>
              <a:tabLst>
                <a:tab pos="467359" algn="l"/>
              </a:tabLst>
            </a:pPr>
            <a:r>
              <a:rPr sz="2000" b="1" spc="-800" dirty="0">
                <a:solidFill>
                  <a:srgbClr val="FFFFFF"/>
                </a:solidFill>
                <a:latin typeface="Yu Gothic UI"/>
                <a:cs typeface="Yu Gothic UI"/>
              </a:rPr>
              <a:t>□	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It equations are used in classical mechanics to describe the dynamics of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set of point masses </a:t>
            </a:r>
            <a:r>
              <a:rPr sz="2000" b="1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subject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 force chosen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by the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 player,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elastic forces and friction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forces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742" y="328608"/>
            <a:ext cx="628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955" y="450566"/>
            <a:ext cx="6992620" cy="1111250"/>
            <a:chOff x="502955" y="450566"/>
            <a:chExt cx="6992620" cy="11112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55" y="450566"/>
              <a:ext cx="1058275" cy="2795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867" y="493429"/>
              <a:ext cx="934449" cy="1557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4867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19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AE6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915" y="450566"/>
              <a:ext cx="1058275" cy="2795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827" y="493429"/>
              <a:ext cx="934449" cy="1557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53827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19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CD78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0876" y="450566"/>
              <a:ext cx="1058275" cy="2795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2788" y="493429"/>
              <a:ext cx="934449" cy="1557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42788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A84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9835" y="450566"/>
              <a:ext cx="1058275" cy="2795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1747" y="493429"/>
              <a:ext cx="934449" cy="1557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31747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C91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8796" y="450566"/>
              <a:ext cx="1058275" cy="2795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0709" y="493429"/>
              <a:ext cx="934449" cy="1557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20709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E9D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7756" y="450566"/>
              <a:ext cx="1058275" cy="2795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9669" y="493429"/>
              <a:ext cx="934449" cy="1557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09669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F0AB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6716" y="450566"/>
              <a:ext cx="1058275" cy="2795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8629" y="493429"/>
              <a:ext cx="934449" cy="1557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98629" y="493429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F3BB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55" y="1281785"/>
              <a:ext cx="1058275" cy="2795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867" y="1324647"/>
              <a:ext cx="934449" cy="15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4867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19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F6CD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915" y="1281785"/>
              <a:ext cx="1058275" cy="2795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827" y="1324647"/>
              <a:ext cx="934449" cy="1557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53827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19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F3BB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0876" y="1281785"/>
              <a:ext cx="1058275" cy="2795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2788" y="1324647"/>
              <a:ext cx="934449" cy="1557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542788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F0AB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9835" y="1281785"/>
              <a:ext cx="1058275" cy="2795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1747" y="1324647"/>
              <a:ext cx="934449" cy="15574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531747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E9D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8796" y="1281785"/>
              <a:ext cx="1058275" cy="2795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0709" y="1324647"/>
              <a:ext cx="934449" cy="15574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20709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C91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7756" y="1281785"/>
              <a:ext cx="1058275" cy="2795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9669" y="1324647"/>
              <a:ext cx="934449" cy="1557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509669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EA84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6716" y="1281785"/>
              <a:ext cx="1058275" cy="2795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8629" y="1324647"/>
              <a:ext cx="934449" cy="15574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98629" y="1324647"/>
              <a:ext cx="934719" cy="156210"/>
            </a:xfrm>
            <a:custGeom>
              <a:avLst/>
              <a:gdLst/>
              <a:ahLst/>
              <a:cxnLst/>
              <a:rect l="l" t="t" r="r" b="b"/>
              <a:pathLst>
                <a:path w="934720" h="156209">
                  <a:moveTo>
                    <a:pt x="0" y="155740"/>
                  </a:moveTo>
                  <a:lnTo>
                    <a:pt x="219345" y="0"/>
                  </a:lnTo>
                  <a:lnTo>
                    <a:pt x="934449" y="0"/>
                  </a:lnTo>
                  <a:lnTo>
                    <a:pt x="715104" y="155740"/>
                  </a:lnTo>
                  <a:lnTo>
                    <a:pt x="0" y="155740"/>
                  </a:lnTo>
                  <a:close/>
                </a:path>
              </a:pathLst>
            </a:custGeom>
            <a:ln w="9524">
              <a:solidFill>
                <a:srgbClr val="CD78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56942" y="774763"/>
            <a:ext cx="6316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Trebuchet MS"/>
                <a:cs typeface="Trebuchet MS"/>
              </a:rPr>
              <a:t>How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is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calculus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used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in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vedio</a:t>
            </a:r>
            <a:r>
              <a:rPr sz="2800" b="1" spc="-10" dirty="0">
                <a:latin typeface="Trebuchet MS"/>
                <a:cs typeface="Trebuchet MS"/>
              </a:rPr>
              <a:t> </a:t>
            </a:r>
            <a:r>
              <a:rPr sz="2800" b="1" spc="-5" dirty="0">
                <a:latin typeface="Trebuchet MS"/>
                <a:cs typeface="Trebuchet MS"/>
              </a:rPr>
              <a:t>games</a:t>
            </a:r>
            <a:r>
              <a:rPr sz="2800" b="1" spc="-1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79501"/>
            <a:ext cx="12192000" cy="1478915"/>
          </a:xfrm>
          <a:custGeom>
            <a:avLst/>
            <a:gdLst/>
            <a:ahLst/>
            <a:cxnLst/>
            <a:rect l="l" t="t" r="r" b="b"/>
            <a:pathLst>
              <a:path w="12192000" h="1478915">
                <a:moveTo>
                  <a:pt x="0" y="1478499"/>
                </a:moveTo>
                <a:lnTo>
                  <a:pt x="12191999" y="1478499"/>
                </a:lnTo>
                <a:lnTo>
                  <a:pt x="12191999" y="0"/>
                </a:lnTo>
                <a:lnTo>
                  <a:pt x="0" y="0"/>
                </a:lnTo>
                <a:lnTo>
                  <a:pt x="0" y="1478499"/>
                </a:lnTo>
                <a:close/>
              </a:path>
            </a:pathLst>
          </a:custGeom>
          <a:solidFill>
            <a:srgbClr val="F09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5644515"/>
            <a:chOff x="0" y="0"/>
            <a:chExt cx="12192000" cy="5644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68290"/>
              <a:ext cx="12191999" cy="2759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379720"/>
            </a:xfrm>
            <a:custGeom>
              <a:avLst/>
              <a:gdLst/>
              <a:ahLst/>
              <a:cxnLst/>
              <a:rect l="l" t="t" r="r" b="b"/>
              <a:pathLst>
                <a:path w="12192000" h="5379720">
                  <a:moveTo>
                    <a:pt x="12191999" y="5379501"/>
                  </a:moveTo>
                  <a:lnTo>
                    <a:pt x="0" y="5379501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5379501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32080" marR="5080">
              <a:lnSpc>
                <a:spcPts val="3300"/>
              </a:lnSpc>
              <a:spcBef>
                <a:spcPts val="520"/>
              </a:spcBef>
              <a:tabLst>
                <a:tab pos="1153795" algn="l"/>
                <a:tab pos="1815464" algn="l"/>
                <a:tab pos="2934970" algn="l"/>
                <a:tab pos="3564890" algn="l"/>
                <a:tab pos="4747895" algn="l"/>
                <a:tab pos="5036185" algn="l"/>
                <a:tab pos="6549390" algn="l"/>
                <a:tab pos="6809105" algn="l"/>
                <a:tab pos="7412990" algn="l"/>
                <a:tab pos="9313545" algn="l"/>
                <a:tab pos="9988550" algn="l"/>
              </a:tabLst>
            </a:pPr>
            <a:r>
              <a:rPr dirty="0"/>
              <a:t>Calculus</a:t>
            </a:r>
            <a:r>
              <a:rPr spc="5" dirty="0"/>
              <a:t> </a:t>
            </a:r>
            <a:r>
              <a:rPr spc="-5" dirty="0"/>
              <a:t>creates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physics</a:t>
            </a:r>
            <a:r>
              <a:rPr spc="5" dirty="0"/>
              <a:t> </a:t>
            </a:r>
            <a:r>
              <a:rPr dirty="0"/>
              <a:t>of video </a:t>
            </a:r>
            <a:r>
              <a:rPr spc="-5" dirty="0"/>
              <a:t>games</a:t>
            </a:r>
            <a:r>
              <a:rPr dirty="0"/>
              <a:t> universes	and </a:t>
            </a:r>
            <a:r>
              <a:rPr spc="5" dirty="0"/>
              <a:t> </a:t>
            </a:r>
            <a:r>
              <a:rPr spc="-5" dirty="0"/>
              <a:t>complex	</a:t>
            </a:r>
            <a:r>
              <a:rPr dirty="0"/>
              <a:t>matrices	allow	</a:t>
            </a:r>
            <a:r>
              <a:rPr spc="-5" dirty="0"/>
              <a:t>computers	to	challenge	gamers </a:t>
            </a:r>
            <a:r>
              <a:rPr dirty="0"/>
              <a:t> with	</a:t>
            </a:r>
            <a:r>
              <a:rPr spc="-5" dirty="0"/>
              <a:t>artificial	intelligence. </a:t>
            </a:r>
            <a:r>
              <a:rPr dirty="0"/>
              <a:t>It ultimately plays an important </a:t>
            </a:r>
            <a:r>
              <a:rPr spc="-905" dirty="0"/>
              <a:t> </a:t>
            </a:r>
            <a:r>
              <a:rPr dirty="0"/>
              <a:t>role</a:t>
            </a:r>
            <a:r>
              <a:rPr spc="-5" dirty="0"/>
              <a:t> </a:t>
            </a:r>
            <a:r>
              <a:rPr dirty="0"/>
              <a:t>in how</a:t>
            </a:r>
            <a:r>
              <a:rPr spc="5" dirty="0"/>
              <a:t> </a:t>
            </a:r>
            <a:r>
              <a:rPr dirty="0"/>
              <a:t>such an engine	explain	data from </a:t>
            </a:r>
            <a:r>
              <a:rPr spc="5" dirty="0"/>
              <a:t>a </a:t>
            </a:r>
            <a:r>
              <a:rPr spc="-5" dirty="0"/>
              <a:t>simulation </a:t>
            </a:r>
            <a:r>
              <a:rPr dirty="0"/>
              <a:t> and provides an appropriate response. Can’t imagine such </a:t>
            </a:r>
            <a:r>
              <a:rPr spc="5" dirty="0"/>
              <a:t>a </a:t>
            </a:r>
            <a:r>
              <a:rPr spc="10" dirty="0"/>
              <a:t> </a:t>
            </a:r>
            <a:r>
              <a:rPr spc="-5" dirty="0"/>
              <a:t>complex</a:t>
            </a:r>
            <a:r>
              <a:rPr spc="-10" dirty="0"/>
              <a:t> </a:t>
            </a:r>
            <a:r>
              <a:rPr dirty="0"/>
              <a:t>subject</a:t>
            </a:r>
            <a:r>
              <a:rPr spc="-5" dirty="0"/>
              <a:t> </a:t>
            </a:r>
            <a:r>
              <a:rPr dirty="0"/>
              <a:t>without </a:t>
            </a:r>
            <a:r>
              <a:rPr spc="-5" dirty="0"/>
              <a:t>calculus.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3668" y="360421"/>
            <a:ext cx="8546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0" spc="-5" dirty="0">
                <a:solidFill>
                  <a:srgbClr val="F09414"/>
                </a:solidFill>
                <a:latin typeface="Trebuchet MS"/>
                <a:cs typeface="Trebuchet MS"/>
              </a:rPr>
              <a:t>IS</a:t>
            </a:r>
            <a:r>
              <a:rPr sz="3200" b="1" i="0" spc="-20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spc="-10" dirty="0">
                <a:solidFill>
                  <a:srgbClr val="F09414"/>
                </a:solidFill>
                <a:latin typeface="Trebuchet MS"/>
                <a:cs typeface="Trebuchet MS"/>
              </a:rPr>
              <a:t>CALCULUS</a:t>
            </a:r>
            <a:r>
              <a:rPr sz="3200" b="1" i="0" spc="-20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spc="-5" dirty="0">
                <a:solidFill>
                  <a:srgbClr val="F09414"/>
                </a:solidFill>
                <a:latin typeface="Trebuchet MS"/>
                <a:cs typeface="Trebuchet MS"/>
              </a:rPr>
              <a:t>NECESSARY</a:t>
            </a:r>
            <a:r>
              <a:rPr sz="3200" b="1" i="0" spc="-15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spc="-5" dirty="0">
                <a:solidFill>
                  <a:srgbClr val="F09414"/>
                </a:solidFill>
                <a:latin typeface="Trebuchet MS"/>
                <a:cs typeface="Trebuchet MS"/>
              </a:rPr>
              <a:t>FOR</a:t>
            </a:r>
            <a:r>
              <a:rPr sz="3200" b="1" i="0" spc="-15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spc="-5" dirty="0">
                <a:solidFill>
                  <a:srgbClr val="F09414"/>
                </a:solidFill>
                <a:latin typeface="Trebuchet MS"/>
                <a:cs typeface="Trebuchet MS"/>
              </a:rPr>
              <a:t>VIDEO</a:t>
            </a:r>
            <a:r>
              <a:rPr sz="3200" b="1" i="0" spc="-15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spc="-5" dirty="0">
                <a:solidFill>
                  <a:srgbClr val="F09414"/>
                </a:solidFill>
                <a:latin typeface="Trebuchet MS"/>
                <a:cs typeface="Trebuchet MS"/>
              </a:rPr>
              <a:t>GAMES</a:t>
            </a:r>
            <a:r>
              <a:rPr sz="3200" b="1" i="0" spc="-15" dirty="0">
                <a:solidFill>
                  <a:srgbClr val="F09414"/>
                </a:solidFill>
                <a:latin typeface="Trebuchet MS"/>
                <a:cs typeface="Trebuchet MS"/>
              </a:rPr>
              <a:t> </a:t>
            </a:r>
            <a:r>
              <a:rPr sz="3200" b="1" i="0" dirty="0">
                <a:solidFill>
                  <a:srgbClr val="F09414"/>
                </a:solidFill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041" y="1972090"/>
            <a:ext cx="4187825" cy="27324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  <a:tabLst>
                <a:tab pos="785495" algn="l"/>
                <a:tab pos="1979295" algn="l"/>
              </a:tabLst>
            </a:pPr>
            <a:r>
              <a:rPr sz="4800" b="1" spc="-10" dirty="0">
                <a:latin typeface="Trebuchet MS"/>
                <a:cs typeface="Trebuchet MS"/>
              </a:rPr>
              <a:t>What happens </a:t>
            </a:r>
            <a:r>
              <a:rPr sz="4800" b="1" spc="-1435" dirty="0">
                <a:latin typeface="Trebuchet MS"/>
                <a:cs typeface="Trebuchet MS"/>
              </a:rPr>
              <a:t> </a:t>
            </a:r>
            <a:r>
              <a:rPr sz="4800" b="1" spc="-5" dirty="0">
                <a:latin typeface="Trebuchet MS"/>
                <a:cs typeface="Trebuchet MS"/>
              </a:rPr>
              <a:t>if	we	don’t </a:t>
            </a:r>
            <a:r>
              <a:rPr sz="4800" b="1" dirty="0">
                <a:latin typeface="Trebuchet MS"/>
                <a:cs typeface="Trebuchet MS"/>
              </a:rPr>
              <a:t> </a:t>
            </a:r>
            <a:r>
              <a:rPr sz="4800" b="1" spc="-10" dirty="0">
                <a:latin typeface="Trebuchet MS"/>
                <a:cs typeface="Trebuchet MS"/>
              </a:rPr>
              <a:t>use</a:t>
            </a:r>
            <a:r>
              <a:rPr sz="4800" b="1" spc="-50" dirty="0">
                <a:latin typeface="Trebuchet MS"/>
                <a:cs typeface="Trebuchet MS"/>
              </a:rPr>
              <a:t> </a:t>
            </a:r>
            <a:r>
              <a:rPr sz="4800" b="1" spc="-10" dirty="0">
                <a:latin typeface="Trebuchet MS"/>
                <a:cs typeface="Trebuchet MS"/>
              </a:rPr>
              <a:t>calculus</a:t>
            </a:r>
            <a:r>
              <a:rPr sz="4800" b="1" spc="-50" dirty="0">
                <a:latin typeface="Trebuchet MS"/>
                <a:cs typeface="Trebuchet MS"/>
              </a:rPr>
              <a:t> </a:t>
            </a:r>
            <a:r>
              <a:rPr sz="4800" b="1" spc="-5" dirty="0">
                <a:latin typeface="Trebuchet MS"/>
                <a:cs typeface="Trebuchet MS"/>
              </a:rPr>
              <a:t>in </a:t>
            </a:r>
            <a:r>
              <a:rPr sz="4800" b="1" spc="-1430" dirty="0">
                <a:latin typeface="Trebuchet MS"/>
                <a:cs typeface="Trebuchet MS"/>
              </a:rPr>
              <a:t> </a:t>
            </a:r>
            <a:r>
              <a:rPr sz="4800" b="1" spc="-5" dirty="0">
                <a:latin typeface="Trebuchet MS"/>
                <a:cs typeface="Trebuchet MS"/>
              </a:rPr>
              <a:t>video</a:t>
            </a:r>
            <a:r>
              <a:rPr sz="4800" b="1" spc="-35" dirty="0">
                <a:latin typeface="Trebuchet MS"/>
                <a:cs typeface="Trebuchet MS"/>
              </a:rPr>
              <a:t> </a:t>
            </a:r>
            <a:r>
              <a:rPr sz="4800" b="1" spc="-10" dirty="0">
                <a:latin typeface="Trebuchet MS"/>
                <a:cs typeface="Trebuchet MS"/>
              </a:rPr>
              <a:t>games</a:t>
            </a:r>
            <a:r>
              <a:rPr sz="4800" b="1" spc="-40" dirty="0">
                <a:latin typeface="Trebuchet MS"/>
                <a:cs typeface="Trebuchet MS"/>
              </a:rPr>
              <a:t> </a:t>
            </a:r>
            <a:r>
              <a:rPr sz="4800" b="1" dirty="0">
                <a:latin typeface="Trebuchet MS"/>
                <a:cs typeface="Trebuchet MS"/>
              </a:rPr>
              <a:t>?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3688" y="625683"/>
            <a:ext cx="5788201" cy="5455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970240"/>
              <a:ext cx="10437812" cy="321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5825" y="1971234"/>
              <a:ext cx="1602996" cy="1442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09600"/>
              <a:ext cx="10438130" cy="1368425"/>
            </a:xfrm>
            <a:custGeom>
              <a:avLst/>
              <a:gdLst/>
              <a:ahLst/>
              <a:cxnLst/>
              <a:rect l="l" t="t" r="r" b="b"/>
              <a:pathLst>
                <a:path w="10438130" h="1368425">
                  <a:moveTo>
                    <a:pt x="10437811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0437811" y="0"/>
                  </a:lnTo>
                  <a:lnTo>
                    <a:pt x="10437811" y="1368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5827" y="609600"/>
              <a:ext cx="1603375" cy="1368425"/>
            </a:xfrm>
            <a:custGeom>
              <a:avLst/>
              <a:gdLst/>
              <a:ahLst/>
              <a:cxnLst/>
              <a:rect l="l" t="t" r="r" b="b"/>
              <a:pathLst>
                <a:path w="1603375" h="1368425">
                  <a:moveTo>
                    <a:pt x="1602996" y="1368197"/>
                  </a:moveTo>
                  <a:lnTo>
                    <a:pt x="0" y="1368197"/>
                  </a:lnTo>
                  <a:lnTo>
                    <a:pt x="0" y="0"/>
                  </a:lnTo>
                  <a:lnTo>
                    <a:pt x="1602996" y="0"/>
                  </a:lnTo>
                  <a:lnTo>
                    <a:pt x="1602996" y="1368197"/>
                  </a:lnTo>
                  <a:close/>
                </a:path>
              </a:pathLst>
            </a:custGeom>
            <a:solidFill>
              <a:srgbClr val="F09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Without Calculus we </a:t>
            </a:r>
            <a:r>
              <a:rPr spc="-10" dirty="0"/>
              <a:t>can’t </a:t>
            </a:r>
            <a:r>
              <a:rPr spc="-5" dirty="0"/>
              <a:t>explain any </a:t>
            </a:r>
            <a:r>
              <a:rPr spc="-10" dirty="0"/>
              <a:t>video </a:t>
            </a:r>
            <a:r>
              <a:rPr spc="-1070" dirty="0"/>
              <a:t> </a:t>
            </a:r>
            <a:r>
              <a:rPr spc="-5" dirty="0"/>
              <a:t>games.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33002" y="2189743"/>
            <a:ext cx="10521315" cy="4154804"/>
            <a:chOff x="833002" y="2189743"/>
            <a:chExt cx="10521315" cy="4154804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002" y="2189743"/>
              <a:ext cx="4908549" cy="41544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654" y="2189743"/>
              <a:ext cx="5353049" cy="415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561</Words>
  <Application>Microsoft Macintosh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Yu Gothic UI</vt:lpstr>
      <vt:lpstr>Calibri</vt:lpstr>
      <vt:lpstr>Times New Roman</vt:lpstr>
      <vt:lpstr>Trebuchet MS</vt:lpstr>
      <vt:lpstr>Office Theme</vt:lpstr>
      <vt:lpstr>PowerPoint Presentation</vt:lpstr>
      <vt:lpstr>MEET THE GROUP</vt:lpstr>
      <vt:lpstr>Application of Calculus in Video Games</vt:lpstr>
      <vt:lpstr>Contents</vt:lpstr>
      <vt:lpstr>What is calculus ? Calculus is a branch of mathematics that involves study of rates of changes.</vt:lpstr>
      <vt:lpstr>How is calculus used in vedio games ?</vt:lpstr>
      <vt:lpstr>IS CALCULUS NECESSARY FOR VIDEO GAMES ?</vt:lpstr>
      <vt:lpstr>PowerPoint Presentation</vt:lpstr>
      <vt:lpstr>Without Calculus we can’t explain any video  games.</vt:lpstr>
      <vt:lpstr>In video games calculus might help us like….</vt:lpstr>
      <vt:lpstr>Video games try to obey Mathematical laws. Resulting  trajectory may be found by calculus. So if we don’t use calculus it can’t be perfect.</vt:lpstr>
      <vt:lpstr>If we don’t use calculus in video games we  won’t be able to do this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FNU LNU</cp:lastModifiedBy>
  <cp:revision>2</cp:revision>
  <dcterms:created xsi:type="dcterms:W3CDTF">2024-10-14T04:42:16Z</dcterms:created>
  <dcterms:modified xsi:type="dcterms:W3CDTF">2024-10-14T05:06:14Z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2024-10-14T05:04:41Z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7f63f5cc-56c2-414f-a9cf-f794c3a99885</vt:lpwstr>
  </property>
  <property fmtid="{D5CDD505-2E9C-101B-9397-08002B2CF9AE}" pid="8" name="MSIP_Label_defa4170-0d19-0005-0004-bc88714345d2_ActionId">
    <vt:lpwstr>94fc16ce-746d-46b9-a37c-8afe18061a9f</vt:lpwstr>
  </property>
  <property fmtid="{D5CDD505-2E9C-101B-9397-08002B2CF9AE}" pid="9" name="MSIP_Label_defa4170-0d19-0005-0004-bc88714345d2_ContentBits">
    <vt:lpwstr>0</vt:lpwstr>
  </property>
</Properties>
</file>